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80" r:id="rId7"/>
    <p:sldId id="281" r:id="rId8"/>
    <p:sldId id="284" r:id="rId9"/>
    <p:sldId id="283" r:id="rId10"/>
    <p:sldId id="261" r:id="rId11"/>
    <p:sldId id="286" r:id="rId12"/>
    <p:sldId id="265"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listo MT" panose="02040603050505030304" pitchFamily="18" charset="0"/>
      <p:regular r:id="rId19"/>
      <p:bold r:id="rId20"/>
      <p:italic r:id="rId21"/>
      <p:boldItalic r:id="rId22"/>
    </p:embeddedFont>
    <p:embeddedFont>
      <p:font typeface="French Script MT" panose="03020402040607040605" pitchFamily="66" charset="0"/>
      <p:regular r:id="rId23"/>
    </p:embeddedFont>
    <p:embeddedFont>
      <p:font typeface="Gabriola" panose="04040605051002020D02" pitchFamily="82" charset="0"/>
      <p:regular r:id="rId24"/>
    </p:embeddedFont>
    <p:embeddedFont>
      <p:font typeface="Lato" panose="020F0502020204030203" pitchFamily="34" charset="0"/>
      <p:regular r:id="rId25"/>
      <p:bold r:id="rId26"/>
      <p:italic r:id="rId27"/>
      <p:boldItalic r:id="rId28"/>
    </p:embeddedFont>
    <p:embeddedFont>
      <p:font typeface="Lato Italics" panose="020B0604020202020204" charset="0"/>
      <p:regular r:id="rId29"/>
    </p:embeddedFont>
    <p:embeddedFont>
      <p:font typeface="Microsoft Tai Le" panose="020B0502040204020203" pitchFamily="34" charset="0"/>
      <p:regular r:id="rId30"/>
      <p:bold r:id="rId31"/>
    </p:embeddedFont>
    <p:embeddedFont>
      <p:font typeface="Oswald" panose="00000500000000000000" pitchFamily="2"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DAB8D"/>
    <a:srgbClr val="FBFDF4"/>
    <a:srgbClr val="F3DAC5"/>
    <a:srgbClr val="D7BDA5"/>
    <a:srgbClr val="FF9966"/>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2" autoAdjust="0"/>
  </p:normalViewPr>
  <p:slideViewPr>
    <p:cSldViewPr>
      <p:cViewPr varScale="1">
        <p:scale>
          <a:sx n="55" d="100"/>
          <a:sy n="55" d="100"/>
        </p:scale>
        <p:origin x="643"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DF69D-4B7F-4349-9F16-8F859998E9DC}" type="datetimeFigureOut">
              <a:rPr lang="hr-HR" smtClean="0"/>
              <a:t>21.11.2021.</a:t>
            </a:fld>
            <a:endParaRPr lang="hr-HR"/>
          </a:p>
        </p:txBody>
      </p:sp>
      <p:sp>
        <p:nvSpPr>
          <p:cNvPr id="4" name="Rezervirano mjesto slike slajd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E1BBA-5D9D-49B7-A077-F2F9F4A2FEE3}" type="slidenum">
              <a:rPr lang="hr-HR" smtClean="0"/>
              <a:t>‹#›</a:t>
            </a:fld>
            <a:endParaRPr lang="hr-HR"/>
          </a:p>
        </p:txBody>
      </p:sp>
    </p:spTree>
    <p:extLst>
      <p:ext uri="{BB962C8B-B14F-4D97-AF65-F5344CB8AC3E}">
        <p14:creationId xmlns:p14="http://schemas.microsoft.com/office/powerpoint/2010/main" val="190501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87E1BBA-5D9D-49B7-A077-F2F9F4A2FEE3}" type="slidenum">
              <a:rPr lang="hr-HR" smtClean="0"/>
              <a:t>4</a:t>
            </a:fld>
            <a:endParaRPr lang="hr-HR"/>
          </a:p>
        </p:txBody>
      </p:sp>
    </p:spTree>
    <p:extLst>
      <p:ext uri="{BB962C8B-B14F-4D97-AF65-F5344CB8AC3E}">
        <p14:creationId xmlns:p14="http://schemas.microsoft.com/office/powerpoint/2010/main" val="389502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87E1BBA-5D9D-49B7-A077-F2F9F4A2FEE3}" type="slidenum">
              <a:rPr lang="hr-HR" smtClean="0"/>
              <a:t>6</a:t>
            </a:fld>
            <a:endParaRPr lang="hr-HR"/>
          </a:p>
        </p:txBody>
      </p:sp>
    </p:spTree>
    <p:extLst>
      <p:ext uri="{BB962C8B-B14F-4D97-AF65-F5344CB8AC3E}">
        <p14:creationId xmlns:p14="http://schemas.microsoft.com/office/powerpoint/2010/main" val="152149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sp>
        <p:nvSpPr>
          <p:cNvPr id="11" name="TekstniOkvir 10"/>
          <p:cNvSpPr txBox="1"/>
          <p:nvPr/>
        </p:nvSpPr>
        <p:spPr>
          <a:xfrm>
            <a:off x="15697200" y="8572500"/>
            <a:ext cx="2299797" cy="1015663"/>
          </a:xfrm>
          <a:prstGeom prst="rect">
            <a:avLst/>
          </a:prstGeom>
          <a:noFill/>
        </p:spPr>
        <p:txBody>
          <a:bodyPr wrap="none" rtlCol="0">
            <a:spAutoFit/>
          </a:bodyPr>
          <a:lstStyle/>
          <a:p>
            <a:pPr algn="r"/>
            <a:r>
              <a:rPr lang="hr-HR" sz="2000" dirty="0">
                <a:solidFill>
                  <a:schemeClr val="bg1">
                    <a:lumMod val="95000"/>
                  </a:schemeClr>
                </a:solidFill>
                <a:latin typeface="Calisto MT" pitchFamily="18" charset="0"/>
              </a:rPr>
              <a:t>Novinarska sekcija </a:t>
            </a:r>
          </a:p>
          <a:p>
            <a:pPr algn="r"/>
            <a:r>
              <a:rPr lang="hr-HR" sz="2000" dirty="0">
                <a:solidFill>
                  <a:schemeClr val="bg1">
                    <a:lumMod val="95000"/>
                  </a:schemeClr>
                </a:solidFill>
                <a:latin typeface="Calisto MT" pitchFamily="18" charset="0"/>
              </a:rPr>
              <a:t>Mateja Primorac</a:t>
            </a:r>
          </a:p>
          <a:p>
            <a:pPr algn="r"/>
            <a:r>
              <a:rPr lang="hr-HR" sz="2000" dirty="0">
                <a:solidFill>
                  <a:schemeClr val="bg1">
                    <a:lumMod val="95000"/>
                  </a:schemeClr>
                </a:solidFill>
                <a:latin typeface="Calisto MT" pitchFamily="18" charset="0"/>
              </a:rPr>
              <a:t>Klara Lukić</a:t>
            </a:r>
          </a:p>
        </p:txBody>
      </p:sp>
      <p:cxnSp>
        <p:nvCxnSpPr>
          <p:cNvPr id="14" name="Ravni poveznik 13"/>
          <p:cNvCxnSpPr/>
          <p:nvPr/>
        </p:nvCxnSpPr>
        <p:spPr>
          <a:xfrm>
            <a:off x="2362200" y="2019300"/>
            <a:ext cx="0" cy="6248400"/>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4" name="Group 4"/>
          <p:cNvGrpSpPr/>
          <p:nvPr/>
        </p:nvGrpSpPr>
        <p:grpSpPr>
          <a:xfrm>
            <a:off x="9785898" y="1638300"/>
            <a:ext cx="7603248" cy="6702357"/>
            <a:chOff x="-5048977" y="-3598"/>
            <a:chExt cx="14149091" cy="7601024"/>
          </a:xfrm>
        </p:grpSpPr>
        <p:sp>
          <p:nvSpPr>
            <p:cNvPr id="6" name="TextBox 6"/>
            <p:cNvSpPr txBox="1"/>
            <p:nvPr/>
          </p:nvSpPr>
          <p:spPr>
            <a:xfrm>
              <a:off x="-5048977" y="-3598"/>
              <a:ext cx="13140379" cy="3490439"/>
            </a:xfrm>
            <a:prstGeom prst="rect">
              <a:avLst/>
            </a:prstGeom>
          </p:spPr>
          <p:txBody>
            <a:bodyPr wrap="square" lIns="0" tIns="0" rIns="0" bIns="0" rtlCol="0" anchor="t">
              <a:spAutoFit/>
            </a:bodyPr>
            <a:lstStyle/>
            <a:p>
              <a:pPr algn="r">
                <a:lnSpc>
                  <a:spcPts val="12000"/>
                </a:lnSpc>
              </a:pPr>
              <a:r>
                <a:rPr lang="hr-HR" sz="10000" spc="300" dirty="0">
                  <a:solidFill>
                    <a:srgbClr val="996633"/>
                  </a:solidFill>
                  <a:latin typeface="Times New Roman" panose="02020603050405020304" pitchFamily="18" charset="0"/>
                  <a:ea typeface="Arimo" charset="0"/>
                  <a:cs typeface="Times New Roman" panose="02020603050405020304" pitchFamily="18" charset="0"/>
                </a:rPr>
                <a:t>f</a:t>
              </a:r>
              <a:r>
                <a:rPr lang="hr-HR" sz="10000" spc="300">
                  <a:solidFill>
                    <a:srgbClr val="996633"/>
                  </a:solidFill>
                  <a:latin typeface="Times New Roman" panose="02020603050405020304" pitchFamily="18" charset="0"/>
                  <a:ea typeface="Arimo" charset="0"/>
                  <a:cs typeface="Times New Roman" panose="02020603050405020304" pitchFamily="18" charset="0"/>
                </a:rPr>
                <a:t>ra </a:t>
              </a:r>
              <a:r>
                <a:rPr lang="hr-HR" sz="10000" spc="300" dirty="0">
                  <a:solidFill>
                    <a:srgbClr val="996633"/>
                  </a:solidFill>
                  <a:latin typeface="Times New Roman" panose="02020603050405020304" pitchFamily="18" charset="0"/>
                  <a:ea typeface="Arimo" charset="0"/>
                  <a:cs typeface="Times New Roman" panose="02020603050405020304" pitchFamily="18" charset="0"/>
                </a:rPr>
                <a:t>Slavko Barbarić</a:t>
              </a:r>
              <a:endParaRPr lang="en-US" sz="10000" spc="300" dirty="0">
                <a:solidFill>
                  <a:srgbClr val="996633"/>
                </a:solidFill>
                <a:latin typeface="Times New Roman" panose="02020603050405020304" pitchFamily="18" charset="0"/>
                <a:ea typeface="Arimo" charset="0"/>
                <a:cs typeface="Times New Roman" panose="02020603050405020304" pitchFamily="18" charset="0"/>
              </a:endParaRPr>
            </a:p>
          </p:txBody>
        </p:sp>
        <p:sp>
          <p:nvSpPr>
            <p:cNvPr id="7" name="TextBox 7"/>
            <p:cNvSpPr txBox="1"/>
            <p:nvPr/>
          </p:nvSpPr>
          <p:spPr>
            <a:xfrm>
              <a:off x="473782" y="7052553"/>
              <a:ext cx="8626332" cy="544873"/>
            </a:xfrm>
            <a:prstGeom prst="rect">
              <a:avLst/>
            </a:prstGeom>
          </p:spPr>
          <p:txBody>
            <a:bodyPr lIns="0" tIns="0" rIns="0" bIns="0" rtlCol="0" anchor="t">
              <a:spAutoFit/>
            </a:bodyPr>
            <a:lstStyle/>
            <a:p>
              <a:pPr>
                <a:lnSpc>
                  <a:spcPts val="4200"/>
                </a:lnSpc>
              </a:pPr>
              <a:endParaRPr lang="en-US" sz="2800" spc="112" dirty="0">
                <a:solidFill>
                  <a:srgbClr val="FBFDF4"/>
                </a:solidFill>
                <a:latin typeface="Lato Italics"/>
              </a:endParaRPr>
            </a:p>
          </p:txBody>
        </p:sp>
      </p:grpSp>
      <p:pic>
        <p:nvPicPr>
          <p:cNvPr id="17" name="Slika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001000" cy="10287000"/>
          </a:xfrm>
          <a:prstGeom prst="rect">
            <a:avLst/>
          </a:prstGeom>
        </p:spPr>
      </p:pic>
      <p:sp>
        <p:nvSpPr>
          <p:cNvPr id="18" name="Pravokutnik 17"/>
          <p:cNvSpPr/>
          <p:nvPr/>
        </p:nvSpPr>
        <p:spPr>
          <a:xfrm>
            <a:off x="8001000" y="7467600"/>
            <a:ext cx="10284542" cy="28194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8001000" y="0"/>
            <a:ext cx="0" cy="10287000"/>
          </a:xfrm>
          <a:prstGeom prst="line">
            <a:avLst/>
          </a:prstGeom>
          <a:ln>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niOkvir 20"/>
          <p:cNvSpPr txBox="1"/>
          <p:nvPr/>
        </p:nvSpPr>
        <p:spPr>
          <a:xfrm>
            <a:off x="14859000" y="8216525"/>
            <a:ext cx="2748918" cy="1015663"/>
          </a:xfrm>
          <a:prstGeom prst="rect">
            <a:avLst/>
          </a:prstGeom>
          <a:noFill/>
        </p:spPr>
        <p:txBody>
          <a:bodyPr wrap="square" rtlCol="0">
            <a:spAutoFit/>
          </a:bodyPr>
          <a:lstStyle/>
          <a:p>
            <a:pPr algn="r"/>
            <a:r>
              <a:rPr lang="hr-HR" sz="2000" i="1" dirty="0">
                <a:solidFill>
                  <a:schemeClr val="bg1"/>
                </a:solidFill>
              </a:rPr>
              <a:t>Mateja Primorac</a:t>
            </a:r>
            <a:r>
              <a:rPr lang="en-US" sz="2000" i="1" dirty="0">
                <a:solidFill>
                  <a:schemeClr val="bg1"/>
                </a:solidFill>
              </a:rPr>
              <a:t>, </a:t>
            </a:r>
            <a:r>
              <a:rPr lang="hr-HR" sz="2000" i="1" dirty="0">
                <a:solidFill>
                  <a:schemeClr val="bg1"/>
                </a:solidFill>
              </a:rPr>
              <a:t>IV.1</a:t>
            </a:r>
          </a:p>
          <a:p>
            <a:pPr algn="r"/>
            <a:r>
              <a:rPr lang="hr-HR" sz="2000" i="1" dirty="0">
                <a:solidFill>
                  <a:schemeClr val="bg1"/>
                </a:solidFill>
              </a:rPr>
              <a:t>Klara Lukić</a:t>
            </a:r>
            <a:r>
              <a:rPr lang="en-US" sz="2000" i="1" dirty="0">
                <a:solidFill>
                  <a:schemeClr val="bg1"/>
                </a:solidFill>
              </a:rPr>
              <a:t>, </a:t>
            </a:r>
            <a:r>
              <a:rPr lang="hr-HR" sz="2000" i="1" dirty="0">
                <a:solidFill>
                  <a:schemeClr val="bg1"/>
                </a:solidFill>
              </a:rPr>
              <a:t>IV.1 </a:t>
            </a:r>
            <a:endParaRPr lang="en-US" sz="2000" i="1" dirty="0">
              <a:solidFill>
                <a:schemeClr val="bg1"/>
              </a:solidFill>
            </a:endParaRPr>
          </a:p>
          <a:p>
            <a:pPr algn="r"/>
            <a:r>
              <a:rPr lang="hr-HR" sz="2000" i="1" dirty="0">
                <a:solidFill>
                  <a:schemeClr val="bg1"/>
                </a:solidFill>
              </a:rPr>
              <a:t>novinarska sekcija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sp>
        <p:nvSpPr>
          <p:cNvPr id="3" name="TextBox 3"/>
          <p:cNvSpPr txBox="1"/>
          <p:nvPr/>
        </p:nvSpPr>
        <p:spPr>
          <a:xfrm rot="-5400000">
            <a:off x="-2400107" y="4620098"/>
            <a:ext cx="8219129" cy="1057275"/>
          </a:xfrm>
          <a:prstGeom prst="rect">
            <a:avLst/>
          </a:prstGeom>
        </p:spPr>
        <p:txBody>
          <a:bodyPr lIns="0" tIns="0" rIns="0" bIns="0" rtlCol="0" anchor="t">
            <a:spAutoFit/>
          </a:bodyPr>
          <a:lstStyle/>
          <a:p>
            <a:pPr algn="ctr">
              <a:lnSpc>
                <a:spcPts val="8400"/>
              </a:lnSpc>
            </a:pPr>
            <a:r>
              <a:rPr lang="en-US" sz="7000" spc="280">
                <a:solidFill>
                  <a:srgbClr val="FBFDF4"/>
                </a:solidFill>
                <a:latin typeface="Oswald"/>
              </a:rPr>
              <a:t>WHY STUDY HISTORY?</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67" t="8405" r="10107"/>
          <a:stretch/>
        </p:blipFill>
        <p:spPr bwMode="auto">
          <a:xfrm>
            <a:off x="6324600" y="647700"/>
            <a:ext cx="4940711" cy="924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niOkvir 14"/>
          <p:cNvSpPr txBox="1"/>
          <p:nvPr/>
        </p:nvSpPr>
        <p:spPr>
          <a:xfrm>
            <a:off x="1684876" y="1333500"/>
            <a:ext cx="3429000" cy="6894195"/>
          </a:xfrm>
          <a:prstGeom prst="rect">
            <a:avLst/>
          </a:prstGeom>
          <a:noFill/>
        </p:spPr>
        <p:txBody>
          <a:bodyPr wrap="square" rtlCol="0">
            <a:spAutoFit/>
          </a:bodyPr>
          <a:lstStyle/>
          <a:p>
            <a:pPr algn="ctr"/>
            <a:r>
              <a:rPr lang="hr-HR" sz="2600" dirty="0">
                <a:solidFill>
                  <a:srgbClr val="996633"/>
                </a:solidFill>
              </a:rPr>
              <a:t>„Marija sve čini da nam pomogne i poziva nas da joj pomognemo. Njezine nakane su naše duboke potrebe. Ne oglušimo se, nego prihvatimo poziv i počnimo danas, jer se dobro koje danas propustimo ne može nikada nadoknaditi. Svako dobro, svaki novi dan nosi sa sobom nove prilike da se čini dobro, a nikad ne možemo biti tako dobri da ne možemo biti bolji. "</a:t>
            </a:r>
          </a:p>
        </p:txBody>
      </p:sp>
      <p:sp>
        <p:nvSpPr>
          <p:cNvPr id="16" name="TekstniOkvir 15"/>
          <p:cNvSpPr txBox="1"/>
          <p:nvPr/>
        </p:nvSpPr>
        <p:spPr>
          <a:xfrm>
            <a:off x="12573000" y="3375435"/>
            <a:ext cx="4038600" cy="2492990"/>
          </a:xfrm>
          <a:prstGeom prst="rect">
            <a:avLst/>
          </a:prstGeom>
          <a:noFill/>
        </p:spPr>
        <p:txBody>
          <a:bodyPr wrap="square" rtlCol="0">
            <a:spAutoFit/>
          </a:bodyPr>
          <a:lstStyle/>
          <a:p>
            <a:pPr algn="ctr"/>
            <a:r>
              <a:rPr lang="hr-HR" sz="2600" dirty="0">
                <a:solidFill>
                  <a:srgbClr val="996633"/>
                </a:solidFill>
              </a:rPr>
              <a:t>„Na </a:t>
            </a:r>
            <a:r>
              <a:rPr lang="hr-HR" sz="2600" dirty="0" err="1">
                <a:solidFill>
                  <a:srgbClr val="996633"/>
                </a:solidFill>
              </a:rPr>
              <a:t>Križevac</a:t>
            </a:r>
            <a:r>
              <a:rPr lang="hr-HR" sz="2600" dirty="0">
                <a:solidFill>
                  <a:srgbClr val="996633"/>
                </a:solidFill>
              </a:rPr>
              <a:t> se ne izlazi da bi se ostavilo svoje križeve, nego da svoje križeve naučimo nositi i pomagati drugima da svoje križeve nose! "</a:t>
            </a:r>
          </a:p>
        </p:txBody>
      </p:sp>
      <p:sp>
        <p:nvSpPr>
          <p:cNvPr id="17" name="TekstniOkvir 16"/>
          <p:cNvSpPr txBox="1"/>
          <p:nvPr/>
        </p:nvSpPr>
        <p:spPr>
          <a:xfrm>
            <a:off x="15240000" y="5868425"/>
            <a:ext cx="2971800" cy="369332"/>
          </a:xfrm>
          <a:prstGeom prst="rect">
            <a:avLst/>
          </a:prstGeom>
          <a:noFill/>
        </p:spPr>
        <p:txBody>
          <a:bodyPr wrap="square" rtlCol="0">
            <a:spAutoFit/>
          </a:bodyPr>
          <a:lstStyle/>
          <a:p>
            <a:r>
              <a:rPr lang="hr-HR" i="1" dirty="0">
                <a:solidFill>
                  <a:srgbClr val="996633"/>
                </a:solidFill>
              </a:rPr>
              <a:t>- Fra  Slavko Barbarić, 1999</a:t>
            </a:r>
            <a:r>
              <a:rPr lang="hr-HR" dirty="0">
                <a:solidFill>
                  <a:srgbClr val="996633"/>
                </a:solidFill>
              </a:rPr>
              <a:t>.</a:t>
            </a:r>
          </a:p>
        </p:txBody>
      </p:sp>
      <p:sp>
        <p:nvSpPr>
          <p:cNvPr id="18" name="TekstniOkvir 17"/>
          <p:cNvSpPr txBox="1"/>
          <p:nvPr/>
        </p:nvSpPr>
        <p:spPr>
          <a:xfrm>
            <a:off x="1418176" y="8766982"/>
            <a:ext cx="3962400" cy="369332"/>
          </a:xfrm>
          <a:prstGeom prst="rect">
            <a:avLst/>
          </a:prstGeom>
          <a:noFill/>
        </p:spPr>
        <p:txBody>
          <a:bodyPr wrap="square" rtlCol="0">
            <a:spAutoFit/>
          </a:bodyPr>
          <a:lstStyle/>
          <a:p>
            <a:r>
              <a:rPr lang="hr-HR" i="1" dirty="0">
                <a:solidFill>
                  <a:srgbClr val="996633"/>
                </a:solidFill>
              </a:rPr>
              <a:t>- Fra Slavkove posljednje napisane riječi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AB8D"/>
        </a:solidFill>
        <a:effectLst/>
      </p:bgPr>
    </p:bg>
    <p:spTree>
      <p:nvGrpSpPr>
        <p:cNvPr id="1" name=""/>
        <p:cNvGrpSpPr/>
        <p:nvPr/>
      </p:nvGrpSpPr>
      <p:grpSpPr>
        <a:xfrm>
          <a:off x="0" y="0"/>
          <a:ext cx="0" cy="0"/>
          <a:chOff x="0" y="0"/>
          <a:chExt cx="0" cy="0"/>
        </a:xfrm>
      </p:grpSpPr>
      <p:sp>
        <p:nvSpPr>
          <p:cNvPr id="10" name="Pravokutnik 9"/>
          <p:cNvSpPr/>
          <p:nvPr/>
        </p:nvSpPr>
        <p:spPr>
          <a:xfrm>
            <a:off x="6324600" y="1581691"/>
            <a:ext cx="11367654" cy="584775"/>
          </a:xfrm>
          <a:prstGeom prst="rect">
            <a:avLst/>
          </a:prstGeom>
        </p:spPr>
        <p:txBody>
          <a:bodyPr wrap="square">
            <a:spAutoFit/>
          </a:bodyPr>
          <a:lstStyle/>
          <a:p>
            <a:r>
              <a:rPr lang="hr-HR" sz="3200" dirty="0">
                <a:solidFill>
                  <a:schemeClr val="bg1"/>
                </a:solidFill>
              </a:rPr>
              <a:t> </a:t>
            </a:r>
          </a:p>
        </p:txBody>
      </p:sp>
      <p:grpSp>
        <p:nvGrpSpPr>
          <p:cNvPr id="11" name="Group 2"/>
          <p:cNvGrpSpPr/>
          <p:nvPr/>
        </p:nvGrpSpPr>
        <p:grpSpPr>
          <a:xfrm>
            <a:off x="-53890" y="955815"/>
            <a:ext cx="6067966" cy="1175025"/>
            <a:chOff x="-46181" y="0"/>
            <a:chExt cx="12205981" cy="1566700"/>
          </a:xfrm>
        </p:grpSpPr>
        <p:sp>
          <p:nvSpPr>
            <p:cNvPr id="12" name="AutoShape 3"/>
            <p:cNvSpPr/>
            <p:nvPr/>
          </p:nvSpPr>
          <p:spPr>
            <a:xfrm>
              <a:off x="-46181" y="0"/>
              <a:ext cx="10862338" cy="1566700"/>
            </a:xfrm>
            <a:prstGeom prst="rect">
              <a:avLst/>
            </a:prstGeom>
            <a:solidFill>
              <a:srgbClr val="FBFDF4"/>
            </a:solidFill>
          </p:spPr>
        </p:sp>
        <p:sp>
          <p:nvSpPr>
            <p:cNvPr id="13" name="TextBox 4"/>
            <p:cNvSpPr txBox="1"/>
            <p:nvPr/>
          </p:nvSpPr>
          <p:spPr>
            <a:xfrm>
              <a:off x="3127814" y="459811"/>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SMRT</a:t>
              </a:r>
              <a:endParaRPr lang="en-US" sz="3600" spc="288" dirty="0">
                <a:solidFill>
                  <a:srgbClr val="C29A74"/>
                </a:solidFill>
                <a:latin typeface="Oswald"/>
              </a:endParaRPr>
            </a:p>
          </p:txBody>
        </p:sp>
      </p:grpSp>
      <p:sp>
        <p:nvSpPr>
          <p:cNvPr id="6" name="Pravokutnik 5"/>
          <p:cNvSpPr/>
          <p:nvPr/>
        </p:nvSpPr>
        <p:spPr>
          <a:xfrm>
            <a:off x="5867400" y="800100"/>
            <a:ext cx="11963400" cy="1015663"/>
          </a:xfrm>
          <a:prstGeom prst="rect">
            <a:avLst/>
          </a:prstGeom>
        </p:spPr>
        <p:txBody>
          <a:bodyPr wrap="square">
            <a:spAutoFit/>
          </a:bodyPr>
          <a:lstStyle/>
          <a:p>
            <a:pPr algn="just"/>
            <a:endParaRPr lang="hr-HR" sz="3000" dirty="0">
              <a:solidFill>
                <a:schemeClr val="bg1"/>
              </a:solidFill>
              <a:latin typeface="Calibri" pitchFamily="34" charset="0"/>
              <a:cs typeface="Calibri" pitchFamily="34" charset="0"/>
            </a:endParaRPr>
          </a:p>
          <a:p>
            <a:pPr algn="just"/>
            <a:endParaRPr lang="hr-HR" sz="3000" dirty="0">
              <a:solidFill>
                <a:schemeClr val="bg1"/>
              </a:solidFill>
              <a:latin typeface="Calibri" pitchFamily="34" charset="0"/>
              <a:cs typeface="Calibri" pitchFamily="34" charset="0"/>
            </a:endParaRPr>
          </a:p>
        </p:txBody>
      </p:sp>
      <p:sp>
        <p:nvSpPr>
          <p:cNvPr id="2" name="Pravokutnik 1"/>
          <p:cNvSpPr/>
          <p:nvPr/>
        </p:nvSpPr>
        <p:spPr>
          <a:xfrm>
            <a:off x="5614218" y="816077"/>
            <a:ext cx="11911781" cy="7294305"/>
          </a:xfrm>
          <a:prstGeom prst="rect">
            <a:avLst/>
          </a:prstGeom>
        </p:spPr>
        <p:txBody>
          <a:bodyPr wrap="square">
            <a:spAutoFit/>
          </a:bodyPr>
          <a:lstStyle/>
          <a:p>
            <a:pPr algn="just"/>
            <a:r>
              <a:rPr lang="vi-VN" sz="2600" dirty="0">
                <a:solidFill>
                  <a:schemeClr val="bg1"/>
                </a:solidFill>
                <a:latin typeface="Calibri" pitchFamily="34" charset="0"/>
                <a:cs typeface="Calibri" pitchFamily="34" charset="0"/>
              </a:rPr>
              <a:t>Taj dan, petak</a:t>
            </a:r>
            <a:r>
              <a:rPr lang="en-US" sz="2600" dirty="0">
                <a:solidFill>
                  <a:schemeClr val="bg1"/>
                </a:solidFill>
                <a:latin typeface="Calibri" pitchFamily="34" charset="0"/>
                <a:cs typeface="Calibri" pitchFamily="34" charset="0"/>
              </a:rPr>
              <a:t>,</a:t>
            </a:r>
            <a:r>
              <a:rPr lang="vi-VN" sz="2600" dirty="0">
                <a:solidFill>
                  <a:schemeClr val="bg1"/>
                </a:solidFill>
                <a:latin typeface="Calibri" pitchFamily="34" charset="0"/>
                <a:cs typeface="Calibri" pitchFamily="34" charset="0"/>
              </a:rPr>
              <a:t> 24. 11. 2000.</a:t>
            </a:r>
            <a:r>
              <a:rPr lang="en-US" sz="2600" dirty="0">
                <a:solidFill>
                  <a:schemeClr val="bg1"/>
                </a:solidFill>
                <a:latin typeface="Calibri" pitchFamily="34" charset="0"/>
                <a:cs typeface="Calibri" pitchFamily="34" charset="0"/>
              </a:rPr>
              <a:t>,</a:t>
            </a:r>
            <a:r>
              <a:rPr lang="vi-VN" sz="2600" dirty="0">
                <a:solidFill>
                  <a:schemeClr val="bg1"/>
                </a:solidFill>
                <a:latin typeface="Calibri" pitchFamily="34" charset="0"/>
                <a:cs typeface="Calibri" pitchFamily="34" charset="0"/>
              </a:rPr>
              <a:t> bio je kišan. Još je to jutro slavio sv. </a:t>
            </a:r>
            <a:r>
              <a:rPr lang="hr-BA" sz="2600" dirty="0">
                <a:solidFill>
                  <a:schemeClr val="bg1"/>
                </a:solidFill>
                <a:latin typeface="Calibri" pitchFamily="34" charset="0"/>
                <a:cs typeface="Calibri" pitchFamily="34" charset="0"/>
              </a:rPr>
              <a:t>m</a:t>
            </a:r>
            <a:r>
              <a:rPr lang="vi-VN" sz="2600" dirty="0">
                <a:solidFill>
                  <a:schemeClr val="bg1"/>
                </a:solidFill>
                <a:latin typeface="Calibri" pitchFamily="34" charset="0"/>
                <a:cs typeface="Calibri" pitchFamily="34" charset="0"/>
              </a:rPr>
              <a:t>isu u </a:t>
            </a:r>
            <a:r>
              <a:rPr lang="hr-BA" sz="2600" dirty="0">
                <a:solidFill>
                  <a:schemeClr val="bg1"/>
                </a:solidFill>
                <a:latin typeface="Calibri" pitchFamily="34" charset="0"/>
                <a:cs typeface="Calibri" pitchFamily="34" charset="0"/>
              </a:rPr>
              <a:t>z</a:t>
            </a:r>
            <a:r>
              <a:rPr lang="vi-VN" sz="2600" dirty="0">
                <a:solidFill>
                  <a:schemeClr val="bg1"/>
                </a:solidFill>
                <a:latin typeface="Calibri" pitchFamily="34" charset="0"/>
                <a:cs typeface="Calibri" pitchFamily="34" charset="0"/>
              </a:rPr>
              <a:t>ajednici Cenacolo i održao predavanje za hodočasnike iz Koreje u </a:t>
            </a:r>
            <a:r>
              <a:rPr lang="hr-BA" sz="2600" dirty="0">
                <a:solidFill>
                  <a:schemeClr val="bg1"/>
                </a:solidFill>
                <a:latin typeface="Calibri" pitchFamily="34" charset="0"/>
                <a:cs typeface="Calibri" pitchFamily="34" charset="0"/>
              </a:rPr>
              <a:t>D</a:t>
            </a:r>
            <a:r>
              <a:rPr lang="vi-VN" sz="2600" dirty="0">
                <a:solidFill>
                  <a:schemeClr val="bg1"/>
                </a:solidFill>
                <a:latin typeface="Calibri" pitchFamily="34" charset="0"/>
                <a:cs typeface="Calibri" pitchFamily="34" charset="0"/>
              </a:rPr>
              <a:t>vorani Ivana Pavla II. Poslijepodne, oko 14 sati, na početku križnog puta djelovao je samo malo bljeđe nego inače. Kod 12. postaje (Isus umire na križu) kleknuo je na koljena, stavio glavu među ruke i intenzivno molio. Na vrhu, okružio je jedanput oko križa i pokupio je smeće (jednu praznu plastičnu bocu). Pri silasku, obratio se hodočasnicima riječima: „Pazite kuda hodate jer je sklisko!“</a:t>
            </a:r>
            <a:r>
              <a:rPr lang="hr-BA" sz="2600" dirty="0">
                <a:solidFill>
                  <a:schemeClr val="bg1"/>
                </a:solidFill>
                <a:latin typeface="Calibri" pitchFamily="34" charset="0"/>
                <a:cs typeface="Calibri" pitchFamily="34" charset="0"/>
              </a:rPr>
              <a:t> </a:t>
            </a:r>
            <a:r>
              <a:rPr lang="vi-VN" sz="2600" dirty="0">
                <a:solidFill>
                  <a:schemeClr val="bg1"/>
                </a:solidFill>
                <a:latin typeface="Calibri" pitchFamily="34" charset="0"/>
                <a:cs typeface="Calibri" pitchFamily="34" charset="0"/>
              </a:rPr>
              <a:t> Zatim se zaustavio u blizini četrnaeste postaje i počeo zvati svoju </a:t>
            </a:r>
            <a:r>
              <a:rPr lang="hr-HR" sz="2600" dirty="0">
                <a:solidFill>
                  <a:schemeClr val="bg1"/>
                </a:solidFill>
                <a:latin typeface="Calibri" pitchFamily="34" charset="0"/>
                <a:cs typeface="Calibri" pitchFamily="34" charset="0"/>
              </a:rPr>
              <a:t>tajnicu: </a:t>
            </a:r>
            <a:r>
              <a:rPr lang="vi-VN" sz="2600" dirty="0">
                <a:solidFill>
                  <a:schemeClr val="bg1"/>
                </a:solidFill>
                <a:latin typeface="Calibri" pitchFamily="34" charset="0"/>
                <a:cs typeface="Calibri" pitchFamily="34" charset="0"/>
              </a:rPr>
              <a:t> „Rita... Rita!!!“ i samo se lagano spustio na zemlju, pjena mu je potekla na usta i izdahnuo je. </a:t>
            </a:r>
            <a:r>
              <a:rPr lang="hr-HR" sz="2600" dirty="0">
                <a:solidFill>
                  <a:schemeClr val="bg1"/>
                </a:solidFill>
                <a:latin typeface="Calibri" pitchFamily="34" charset="0"/>
                <a:cs typeface="Calibri" pitchFamily="34" charset="0"/>
              </a:rPr>
              <a:t>Član zajednice </a:t>
            </a:r>
            <a:r>
              <a:rPr lang="hr-HR" sz="2600" i="1" dirty="0">
                <a:solidFill>
                  <a:schemeClr val="bg1"/>
                </a:solidFill>
                <a:latin typeface="Calibri" pitchFamily="34" charset="0"/>
                <a:cs typeface="Calibri" pitchFamily="34" charset="0"/>
              </a:rPr>
              <a:t>Milosrdni otac</a:t>
            </a:r>
            <a:r>
              <a:rPr lang="vi-VN" sz="2600" i="1" dirty="0">
                <a:solidFill>
                  <a:schemeClr val="bg1"/>
                </a:solidFill>
                <a:latin typeface="Calibri" pitchFamily="34" charset="0"/>
                <a:cs typeface="Calibri" pitchFamily="34" charset="0"/>
              </a:rPr>
              <a:t> </a:t>
            </a:r>
            <a:r>
              <a:rPr lang="vi-VN" sz="2600" dirty="0">
                <a:solidFill>
                  <a:schemeClr val="bg1"/>
                </a:solidFill>
                <a:latin typeface="Calibri" pitchFamily="34" charset="0"/>
                <a:cs typeface="Calibri" pitchFamily="34" charset="0"/>
              </a:rPr>
              <a:t>mu je zavrnuo habit kako bi došao do zraka – vidio je da fra Slavko oko vrata nosi mali znak TAU, a oko desne ruke imao je svezanu bijelu krunicu. </a:t>
            </a:r>
          </a:p>
          <a:p>
            <a:pPr algn="just"/>
            <a:r>
              <a:rPr lang="vi-VN" sz="2600" dirty="0">
                <a:solidFill>
                  <a:schemeClr val="bg1"/>
                </a:solidFill>
                <a:latin typeface="Calibri" pitchFamily="34" charset="0"/>
                <a:cs typeface="Calibri" pitchFamily="34" charset="0"/>
              </a:rPr>
              <a:t>Svi su se smjenjivali noseći ga dolje, svatko ga je htio nositi. Kod 10. postaje došli su momci iz Cenacola i donijeli su nosiljku na koju su stavili fra Slavkovo tijelo. Od njih pedesetak prisutnih hodočasnika, nitko nije pao, iako je bilo klizavo i mokro jer su se svi skupili oko tijela fra Slavka poput stada koje slijedi svog Pastira. Na petoj postaji (Šimun Cirenac pomaže Isusu nositi križ) dotrčali su do njih fra Svetozar Kraljević i liječnik iz Hitne pomoći. Liječnik je utvrdio smrt, a fra Svetozar je fra Slavku sklopio vjeđe i učinio znak križa te rekao: „Samo veliki ljudi umiru u molitvi!“</a:t>
            </a:r>
          </a:p>
        </p:txBody>
      </p:sp>
      <p:sp>
        <p:nvSpPr>
          <p:cNvPr id="4" name="TekstniOkvir 3"/>
          <p:cNvSpPr txBox="1"/>
          <p:nvPr/>
        </p:nvSpPr>
        <p:spPr>
          <a:xfrm>
            <a:off x="9144000" y="8496300"/>
            <a:ext cx="8918828" cy="338554"/>
          </a:xfrm>
          <a:prstGeom prst="rect">
            <a:avLst/>
          </a:prstGeom>
          <a:noFill/>
        </p:spPr>
        <p:txBody>
          <a:bodyPr wrap="square" rtlCol="0">
            <a:spAutoFit/>
          </a:bodyPr>
          <a:lstStyle/>
          <a:p>
            <a:r>
              <a:rPr lang="hr-HR" sz="1600" i="1" dirty="0">
                <a:solidFill>
                  <a:schemeClr val="bg1"/>
                </a:solidFill>
              </a:rPr>
              <a:t>                                     - Svjedočanstvo Želimira Mustapića iz zajednice Milosrdni otac o fra Slavkovoj smrti</a:t>
            </a:r>
          </a:p>
        </p:txBody>
      </p:sp>
    </p:spTree>
    <p:extLst>
      <p:ext uri="{BB962C8B-B14F-4D97-AF65-F5344CB8AC3E}">
        <p14:creationId xmlns:p14="http://schemas.microsoft.com/office/powerpoint/2010/main" val="67065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301173" y="2667387"/>
            <a:ext cx="12604171" cy="5021142"/>
            <a:chOff x="0" y="-9525"/>
            <a:chExt cx="16805562" cy="6694856"/>
          </a:xfrm>
        </p:grpSpPr>
        <p:sp>
          <p:nvSpPr>
            <p:cNvPr id="5" name="TextBox 5"/>
            <p:cNvSpPr txBox="1"/>
            <p:nvPr/>
          </p:nvSpPr>
          <p:spPr>
            <a:xfrm>
              <a:off x="0" y="-9525"/>
              <a:ext cx="16333757" cy="2051844"/>
            </a:xfrm>
            <a:prstGeom prst="rect">
              <a:avLst/>
            </a:prstGeom>
          </p:spPr>
          <p:txBody>
            <a:bodyPr lIns="0" tIns="0" rIns="0" bIns="0" rtlCol="0" anchor="t">
              <a:spAutoFit/>
            </a:bodyPr>
            <a:lstStyle/>
            <a:p>
              <a:pPr>
                <a:lnSpc>
                  <a:spcPts val="12000"/>
                </a:lnSpc>
              </a:pPr>
              <a:endParaRPr lang="en-US" sz="10000" spc="300" dirty="0">
                <a:solidFill>
                  <a:srgbClr val="FBFDF4"/>
                </a:solidFill>
                <a:latin typeface="Oswald"/>
              </a:endParaRPr>
            </a:p>
          </p:txBody>
        </p:sp>
        <p:sp>
          <p:nvSpPr>
            <p:cNvPr id="7" name="TextBox 7"/>
            <p:cNvSpPr txBox="1"/>
            <p:nvPr/>
          </p:nvSpPr>
          <p:spPr>
            <a:xfrm>
              <a:off x="750692" y="3263252"/>
              <a:ext cx="16054870" cy="696595"/>
            </a:xfrm>
            <a:prstGeom prst="rect">
              <a:avLst/>
            </a:prstGeom>
          </p:spPr>
          <p:txBody>
            <a:bodyPr lIns="0" tIns="0" rIns="0" bIns="0" rtlCol="0" anchor="t">
              <a:spAutoFit/>
            </a:bodyPr>
            <a:lstStyle/>
            <a:p>
              <a:pPr>
                <a:lnSpc>
                  <a:spcPts val="4290"/>
                </a:lnSpc>
              </a:pPr>
              <a:endParaRPr lang="en-US" sz="3300" spc="264" dirty="0">
                <a:solidFill>
                  <a:srgbClr val="C29A74"/>
                </a:solidFill>
                <a:latin typeface="Lato Italics"/>
              </a:endParaRPr>
            </a:p>
          </p:txBody>
        </p:sp>
        <p:sp>
          <p:nvSpPr>
            <p:cNvPr id="8" name="TextBox 8"/>
            <p:cNvSpPr txBox="1"/>
            <p:nvPr/>
          </p:nvSpPr>
          <p:spPr>
            <a:xfrm>
              <a:off x="0" y="5218481"/>
              <a:ext cx="16333757" cy="1466850"/>
            </a:xfrm>
            <a:prstGeom prst="rect">
              <a:avLst/>
            </a:prstGeom>
          </p:spPr>
          <p:txBody>
            <a:bodyPr lIns="0" tIns="0" rIns="0" bIns="0" rtlCol="0" anchor="t">
              <a:spAutoFit/>
            </a:bodyPr>
            <a:lstStyle/>
            <a:p>
              <a:pPr>
                <a:lnSpc>
                  <a:spcPts val="4500"/>
                </a:lnSpc>
              </a:pPr>
              <a:r>
                <a:rPr lang="en-US" sz="3000" spc="30">
                  <a:solidFill>
                    <a:srgbClr val="FBFDF4"/>
                  </a:solidFill>
                  <a:latin typeface="Lato"/>
                </a:rPr>
                <a:t>Presentations are communication tools that can be used as demonstrations, lectures, speeches, reports, and more.</a:t>
              </a:r>
            </a:p>
          </p:txBody>
        </p:sp>
      </p:grpSp>
      <p:pic>
        <p:nvPicPr>
          <p:cNvPr id="9" name="Slika 8"/>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Pravokutnik 14"/>
          <p:cNvSpPr/>
          <p:nvPr/>
        </p:nvSpPr>
        <p:spPr>
          <a:xfrm>
            <a:off x="0" y="-21530"/>
            <a:ext cx="6324600" cy="10287000"/>
          </a:xfrm>
          <a:prstGeom prst="rect">
            <a:avLst/>
          </a:prstGeom>
          <a:solidFill>
            <a:srgbClr val="CDAB8D">
              <a:alpha val="86000"/>
            </a:srgbClr>
          </a:solidFill>
          <a:ln>
            <a:gradFill flip="none" rotWithShape="1">
              <a:gsLst>
                <a:gs pos="20350">
                  <a:srgbClr val="AAC0E8"/>
                </a:gs>
                <a:gs pos="0">
                  <a:schemeClr val="accent1">
                    <a:tint val="66000"/>
                    <a:satMod val="160000"/>
                  </a:schemeClr>
                </a:gs>
                <a:gs pos="62000">
                  <a:schemeClr val="accent1">
                    <a:tint val="44500"/>
                    <a:satMod val="160000"/>
                  </a:schemeClr>
                </a:gs>
                <a:gs pos="100000">
                  <a:schemeClr val="accent1">
                    <a:tint val="23500"/>
                    <a:satMod val="1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3" name="TekstniOkvir 12"/>
          <p:cNvSpPr txBox="1"/>
          <p:nvPr/>
        </p:nvSpPr>
        <p:spPr>
          <a:xfrm>
            <a:off x="980768" y="828487"/>
            <a:ext cx="4343400" cy="7294305"/>
          </a:xfrm>
          <a:prstGeom prst="rect">
            <a:avLst/>
          </a:prstGeom>
          <a:noFill/>
        </p:spPr>
        <p:txBody>
          <a:bodyPr wrap="square" rtlCol="0">
            <a:spAutoFit/>
          </a:bodyPr>
          <a:lstStyle/>
          <a:p>
            <a:pPr algn="ctr"/>
            <a:r>
              <a:rPr lang="hr-HR" sz="2600" b="1" dirty="0">
                <a:solidFill>
                  <a:schemeClr val="bg1"/>
                </a:solidFill>
                <a:latin typeface="+mj-lt"/>
              </a:rPr>
              <a:t>„Draga djeco! Danas kad vam je nebo na poseban način blizu pozivam vas na molitvu da preko molitve stavite Boga na prvo mjesto. Dječice, danas sam vam blizu i blagoslivljam svakog od vas svojim majčinskim blagoslovom da imate snage i ljubavi za sve ljude koje susrećete u vašem zemaljskom životu i da možete davati Božju ljubav. Radujem se s vama i želim vam reći da se vaš brat Slavko rodio u nebo i da zagovara za vas. Hvala vam što ste se odazvali mom pozivu</a:t>
            </a:r>
            <a:r>
              <a:rPr lang="hr-HR" sz="2600" dirty="0">
                <a:solidFill>
                  <a:schemeClr val="bg1"/>
                </a:solidFill>
              </a:rPr>
              <a:t>.”</a:t>
            </a:r>
          </a:p>
        </p:txBody>
      </p:sp>
      <p:sp>
        <p:nvSpPr>
          <p:cNvPr id="16" name="TekstniOkvir 15"/>
          <p:cNvSpPr txBox="1"/>
          <p:nvPr/>
        </p:nvSpPr>
        <p:spPr>
          <a:xfrm>
            <a:off x="685800" y="8267700"/>
            <a:ext cx="5334000" cy="646331"/>
          </a:xfrm>
          <a:prstGeom prst="rect">
            <a:avLst/>
          </a:prstGeom>
          <a:noFill/>
        </p:spPr>
        <p:txBody>
          <a:bodyPr wrap="square" rtlCol="0">
            <a:spAutoFit/>
          </a:bodyPr>
          <a:lstStyle/>
          <a:p>
            <a:r>
              <a:rPr lang="hr-HR" i="1" dirty="0">
                <a:solidFill>
                  <a:schemeClr val="bg1"/>
                </a:solidFill>
              </a:rPr>
              <a:t>- Gospina poruka 25. studenog 2000.g., dan nakon fra Slavkove smrti</a:t>
            </a:r>
          </a:p>
        </p:txBody>
      </p:sp>
      <p:sp>
        <p:nvSpPr>
          <p:cNvPr id="2" name="TekstniOkvir 1"/>
          <p:cNvSpPr txBox="1"/>
          <p:nvPr/>
        </p:nvSpPr>
        <p:spPr>
          <a:xfrm>
            <a:off x="15959352" y="9495893"/>
            <a:ext cx="2299027" cy="400110"/>
          </a:xfrm>
          <a:prstGeom prst="rect">
            <a:avLst/>
          </a:prstGeom>
          <a:noFill/>
        </p:spPr>
        <p:txBody>
          <a:bodyPr wrap="none" rtlCol="0">
            <a:spAutoFit/>
          </a:bodyPr>
          <a:lstStyle/>
          <a:p>
            <a:r>
              <a:rPr lang="hr-HR" sz="2000" i="1" dirty="0">
                <a:solidFill>
                  <a:schemeClr val="bg1">
                    <a:lumMod val="95000"/>
                  </a:schemeClr>
                </a:solidFill>
                <a:latin typeface="Microsoft Tai Le" pitchFamily="34" charset="0"/>
                <a:cs typeface="Microsoft Tai Le" pitchFamily="34" charset="0"/>
              </a:rPr>
              <a:t>Foto: </a:t>
            </a:r>
            <a:r>
              <a:rPr lang="hr-HR" sz="2000" i="1" dirty="0" err="1">
                <a:solidFill>
                  <a:schemeClr val="bg1">
                    <a:lumMod val="95000"/>
                  </a:schemeClr>
                </a:solidFill>
                <a:latin typeface="Microsoft Tai Le" pitchFamily="34" charset="0"/>
                <a:cs typeface="Microsoft Tai Le" pitchFamily="34" charset="0"/>
              </a:rPr>
              <a:t>Shutterstock</a:t>
            </a:r>
            <a:r>
              <a:rPr lang="hr-HR" sz="2000" i="1" dirty="0">
                <a:solidFill>
                  <a:schemeClr val="bg1">
                    <a:lumMod val="95000"/>
                  </a:schemeClr>
                </a:solidFill>
                <a:latin typeface="Microsoft Tai Le" pitchFamily="34" charset="0"/>
                <a:cs typeface="Microsoft Tai Le"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sp>
        <p:nvSpPr>
          <p:cNvPr id="4" name="TextBox 4"/>
          <p:cNvSpPr txBox="1"/>
          <p:nvPr/>
        </p:nvSpPr>
        <p:spPr>
          <a:xfrm rot="-5400000">
            <a:off x="-2796271" y="4851642"/>
            <a:ext cx="6964140" cy="602729"/>
          </a:xfrm>
          <a:prstGeom prst="rect">
            <a:avLst/>
          </a:prstGeom>
        </p:spPr>
        <p:txBody>
          <a:bodyPr lIns="0" tIns="0" rIns="0" bIns="0" rtlCol="0" anchor="t">
            <a:spAutoFit/>
          </a:bodyPr>
          <a:lstStyle/>
          <a:p>
            <a:pPr algn="ctr">
              <a:lnSpc>
                <a:spcPts val="4680"/>
              </a:lnSpc>
            </a:pPr>
            <a:r>
              <a:rPr lang="hr-HR" sz="6000" spc="288" dirty="0">
                <a:solidFill>
                  <a:srgbClr val="FBFDF4"/>
                </a:solidFill>
                <a:latin typeface="Oswald"/>
              </a:rPr>
              <a:t>SADRŽAJ</a:t>
            </a:r>
          </a:p>
        </p:txBody>
      </p:sp>
      <p:grpSp>
        <p:nvGrpSpPr>
          <p:cNvPr id="5" name="Group 5"/>
          <p:cNvGrpSpPr/>
          <p:nvPr/>
        </p:nvGrpSpPr>
        <p:grpSpPr>
          <a:xfrm>
            <a:off x="3403280" y="2685624"/>
            <a:ext cx="7135275" cy="4376111"/>
            <a:chOff x="0" y="0"/>
            <a:chExt cx="9513700" cy="5834812"/>
          </a:xfrm>
        </p:grpSpPr>
        <p:sp>
          <p:nvSpPr>
            <p:cNvPr id="6" name="TextBox 6"/>
            <p:cNvSpPr txBox="1"/>
            <p:nvPr/>
          </p:nvSpPr>
          <p:spPr>
            <a:xfrm>
              <a:off x="0" y="0"/>
              <a:ext cx="9513696" cy="1436291"/>
            </a:xfrm>
            <a:prstGeom prst="rect">
              <a:avLst/>
            </a:prstGeom>
          </p:spPr>
          <p:txBody>
            <a:bodyPr lIns="0" tIns="0" rIns="0" bIns="0" rtlCol="0" anchor="t">
              <a:spAutoFit/>
            </a:bodyPr>
            <a:lstStyle/>
            <a:p>
              <a:pPr>
                <a:lnSpc>
                  <a:spcPts val="8400"/>
                </a:lnSpc>
              </a:pPr>
              <a:endParaRPr lang="en-US" sz="7000" spc="280" dirty="0">
                <a:solidFill>
                  <a:srgbClr val="C29A74"/>
                </a:solidFill>
                <a:latin typeface="Oswald"/>
              </a:endParaRPr>
            </a:p>
          </p:txBody>
        </p:sp>
        <p:sp>
          <p:nvSpPr>
            <p:cNvPr id="7" name="TextBox 7"/>
            <p:cNvSpPr txBox="1"/>
            <p:nvPr/>
          </p:nvSpPr>
          <p:spPr>
            <a:xfrm>
              <a:off x="0" y="448725"/>
              <a:ext cx="9513700" cy="5386087"/>
            </a:xfrm>
            <a:prstGeom prst="rect">
              <a:avLst/>
            </a:prstGeom>
          </p:spPr>
          <p:txBody>
            <a:bodyPr lIns="0" tIns="0" rIns="0" bIns="0" rtlCol="0" anchor="t">
              <a:spAutoFit/>
            </a:bodyPr>
            <a:lstStyle/>
            <a:p>
              <a:pPr marL="457200" indent="-457200">
                <a:lnSpc>
                  <a:spcPts val="4500"/>
                </a:lnSpc>
                <a:buFont typeface="Wingdings" pitchFamily="2" charset="2"/>
                <a:buChar char="§"/>
              </a:pPr>
              <a:r>
                <a:rPr lang="hr-HR" sz="4000" spc="30" dirty="0">
                  <a:solidFill>
                    <a:srgbClr val="C29A74"/>
                  </a:solidFill>
                  <a:latin typeface="Lato"/>
                </a:rPr>
                <a:t>Tko je fra Slavko Barbarić?</a:t>
              </a:r>
            </a:p>
            <a:p>
              <a:pPr marL="457200" indent="-457200">
                <a:lnSpc>
                  <a:spcPts val="4500"/>
                </a:lnSpc>
                <a:buFont typeface="Wingdings" pitchFamily="2" charset="2"/>
                <a:buChar char="§"/>
              </a:pPr>
              <a:r>
                <a:rPr lang="hr-HR" sz="4000" spc="30" dirty="0">
                  <a:solidFill>
                    <a:srgbClr val="C29A74"/>
                  </a:solidFill>
                  <a:latin typeface="Lato"/>
                </a:rPr>
                <a:t>Školovanje</a:t>
              </a:r>
            </a:p>
            <a:p>
              <a:pPr marL="457200" indent="-457200">
                <a:lnSpc>
                  <a:spcPts val="4500"/>
                </a:lnSpc>
                <a:buFont typeface="Wingdings" pitchFamily="2" charset="2"/>
                <a:buChar char="§"/>
              </a:pPr>
              <a:r>
                <a:rPr lang="hr-HR" sz="4000" spc="30" dirty="0">
                  <a:solidFill>
                    <a:srgbClr val="C29A74"/>
                  </a:solidFill>
                  <a:latin typeface="Lato"/>
                </a:rPr>
                <a:t>Ređenje</a:t>
              </a:r>
            </a:p>
            <a:p>
              <a:pPr marL="457200" indent="-457200">
                <a:lnSpc>
                  <a:spcPts val="4500"/>
                </a:lnSpc>
                <a:buFont typeface="Wingdings" pitchFamily="2" charset="2"/>
                <a:buChar char="§"/>
              </a:pPr>
              <a:r>
                <a:rPr lang="hr-HR" sz="4000" spc="30" dirty="0">
                  <a:solidFill>
                    <a:srgbClr val="C29A74"/>
                  </a:solidFill>
                  <a:latin typeface="Lato"/>
                </a:rPr>
                <a:t>Djelovanje</a:t>
              </a:r>
            </a:p>
            <a:p>
              <a:pPr marL="457200" indent="-457200">
                <a:lnSpc>
                  <a:spcPts val="4500"/>
                </a:lnSpc>
                <a:buFont typeface="Wingdings" pitchFamily="2" charset="2"/>
                <a:buChar char="§"/>
              </a:pPr>
              <a:r>
                <a:rPr lang="hr-HR" sz="4000" spc="30" dirty="0">
                  <a:solidFill>
                    <a:srgbClr val="C29A74"/>
                  </a:solidFill>
                  <a:latin typeface="Lato"/>
                </a:rPr>
                <a:t>Doprinos</a:t>
              </a:r>
            </a:p>
            <a:p>
              <a:pPr marL="457200" indent="-457200">
                <a:lnSpc>
                  <a:spcPts val="4500"/>
                </a:lnSpc>
                <a:buFont typeface="Wingdings" pitchFamily="2" charset="2"/>
                <a:buChar char="§"/>
              </a:pPr>
              <a:r>
                <a:rPr lang="hr-HR" sz="4000" spc="30" dirty="0">
                  <a:solidFill>
                    <a:srgbClr val="C29A74"/>
                  </a:solidFill>
                  <a:latin typeface="Lato"/>
                </a:rPr>
                <a:t>Književna djela</a:t>
              </a:r>
            </a:p>
            <a:p>
              <a:pPr marL="457200" indent="-457200">
                <a:lnSpc>
                  <a:spcPts val="4500"/>
                </a:lnSpc>
                <a:buFont typeface="Wingdings" pitchFamily="2" charset="2"/>
                <a:buChar char="§"/>
              </a:pPr>
              <a:r>
                <a:rPr lang="hr-HR" sz="4000" spc="30" dirty="0">
                  <a:solidFill>
                    <a:srgbClr val="C29A74"/>
                  </a:solidFill>
                  <a:latin typeface="Lato"/>
                </a:rPr>
                <a:t>Smrt </a:t>
              </a:r>
            </a:p>
          </p:txBody>
        </p:sp>
      </p:gr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1" y="-30480"/>
            <a:ext cx="1371600" cy="10317480"/>
          </a:xfrm>
          <a:prstGeom prst="rect">
            <a:avLst/>
          </a:prstGeom>
        </p:spPr>
      </p:pic>
      <p:sp>
        <p:nvSpPr>
          <p:cNvPr id="9" name="TekstniOkvir 8"/>
          <p:cNvSpPr txBox="1"/>
          <p:nvPr/>
        </p:nvSpPr>
        <p:spPr>
          <a:xfrm rot="16200000">
            <a:off x="-1112521" y="4330653"/>
            <a:ext cx="3505200" cy="923330"/>
          </a:xfrm>
          <a:prstGeom prst="rect">
            <a:avLst/>
          </a:prstGeom>
          <a:noFill/>
        </p:spPr>
        <p:txBody>
          <a:bodyPr wrap="square" rtlCol="0">
            <a:spAutoFit/>
          </a:bodyPr>
          <a:lstStyle/>
          <a:p>
            <a:r>
              <a:rPr lang="hr-HR" sz="5400" dirty="0">
                <a:solidFill>
                  <a:schemeClr val="bg1"/>
                </a:solidFill>
                <a:latin typeface="Oswald" charset="-18"/>
              </a:rPr>
              <a:t>SADRŽAJ</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200" y="-7620"/>
            <a:ext cx="18394680" cy="10287000"/>
          </a:xfrm>
          <a:prstGeom prst="rect">
            <a:avLst/>
          </a:prstGeom>
        </p:spPr>
      </p:pic>
      <p:grpSp>
        <p:nvGrpSpPr>
          <p:cNvPr id="3" name="Group 3"/>
          <p:cNvGrpSpPr/>
          <p:nvPr/>
        </p:nvGrpSpPr>
        <p:grpSpPr>
          <a:xfrm>
            <a:off x="4876800" y="3169371"/>
            <a:ext cx="12542551" cy="3866105"/>
            <a:chOff x="-226949" y="-95249"/>
            <a:chExt cx="16723400" cy="5154808"/>
          </a:xfrm>
        </p:grpSpPr>
        <p:sp>
          <p:nvSpPr>
            <p:cNvPr id="4" name="TextBox 4"/>
            <p:cNvSpPr txBox="1"/>
            <p:nvPr/>
          </p:nvSpPr>
          <p:spPr>
            <a:xfrm>
              <a:off x="0" y="-95249"/>
              <a:ext cx="15573156" cy="1388585"/>
            </a:xfrm>
            <a:prstGeom prst="rect">
              <a:avLst/>
            </a:prstGeom>
          </p:spPr>
          <p:txBody>
            <a:bodyPr lIns="0" tIns="0" rIns="0" bIns="0" rtlCol="0" anchor="t">
              <a:spAutoFit/>
            </a:bodyPr>
            <a:lstStyle/>
            <a:p>
              <a:pPr>
                <a:lnSpc>
                  <a:spcPts val="8775"/>
                </a:lnSpc>
              </a:pPr>
              <a:endParaRPr lang="en-US" sz="6500" spc="195" dirty="0">
                <a:solidFill>
                  <a:srgbClr val="FBFDF4"/>
                </a:solidFill>
                <a:latin typeface="Oswald"/>
              </a:endParaRPr>
            </a:p>
          </p:txBody>
        </p:sp>
        <p:sp>
          <p:nvSpPr>
            <p:cNvPr id="5" name="AutoShape 5"/>
            <p:cNvSpPr/>
            <p:nvPr/>
          </p:nvSpPr>
          <p:spPr>
            <a:xfrm>
              <a:off x="-226949" y="3594273"/>
              <a:ext cx="8811995" cy="1465286"/>
            </a:xfrm>
            <a:prstGeom prst="rect">
              <a:avLst/>
            </a:prstGeom>
            <a:noFill/>
          </p:spPr>
        </p:sp>
        <p:sp>
          <p:nvSpPr>
            <p:cNvPr id="6" name="TextBox 6"/>
            <p:cNvSpPr txBox="1"/>
            <p:nvPr/>
          </p:nvSpPr>
          <p:spPr>
            <a:xfrm>
              <a:off x="8605368" y="2903518"/>
              <a:ext cx="7891083" cy="7352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t">
              <a:spAutoFit/>
            </a:bodyPr>
            <a:lstStyle/>
            <a:p>
              <a:pPr>
                <a:lnSpc>
                  <a:spcPts val="4290"/>
                </a:lnSpc>
              </a:pPr>
              <a:r>
                <a:rPr lang="hr-HR" sz="3200" spc="264" dirty="0">
                  <a:solidFill>
                    <a:schemeClr val="bg1"/>
                  </a:solidFill>
                  <a:latin typeface="+mj-lt"/>
                </a:rPr>
                <a:t> </a:t>
              </a:r>
              <a:r>
                <a:rPr lang="hr-HR" sz="3200" spc="264" dirty="0">
                  <a:solidFill>
                    <a:schemeClr val="bg1"/>
                  </a:solidFill>
                  <a:latin typeface="Gabriola" pitchFamily="82" charset="0"/>
                </a:rPr>
                <a:t>- dr. fra Slavko Barbarić</a:t>
              </a:r>
              <a:endParaRPr lang="en-US" sz="3200" spc="264" dirty="0">
                <a:solidFill>
                  <a:schemeClr val="bg1"/>
                </a:solidFill>
                <a:latin typeface="Gabriola" pitchFamily="82" charset="0"/>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1711" y="1028700"/>
            <a:ext cx="917850" cy="697566"/>
          </a:xfrm>
          <a:prstGeom prst="rect">
            <a:avLst/>
          </a:prstGeom>
        </p:spPr>
      </p:pic>
      <p:sp>
        <p:nvSpPr>
          <p:cNvPr id="8" name="AutoShape 8"/>
          <p:cNvSpPr/>
          <p:nvPr/>
        </p:nvSpPr>
        <p:spPr>
          <a:xfrm>
            <a:off x="3551262" y="1028700"/>
            <a:ext cx="48811" cy="8229600"/>
          </a:xfrm>
          <a:prstGeom prst="rect">
            <a:avLst/>
          </a:prstGeom>
          <a:solidFill>
            <a:srgbClr val="FBFDF4"/>
          </a:solidFill>
        </p:spPr>
      </p:sp>
      <p:sp>
        <p:nvSpPr>
          <p:cNvPr id="15" name="Pravokutnik 14"/>
          <p:cNvSpPr/>
          <p:nvPr/>
        </p:nvSpPr>
        <p:spPr>
          <a:xfrm>
            <a:off x="4876800" y="1347479"/>
            <a:ext cx="11277600" cy="2554545"/>
          </a:xfrm>
          <a:prstGeom prst="rect">
            <a:avLst/>
          </a:prstGeom>
        </p:spPr>
        <p:txBody>
          <a:bodyPr wrap="square">
            <a:spAutoFit/>
          </a:bodyPr>
          <a:lstStyle/>
          <a:p>
            <a:r>
              <a:rPr lang="hr-HR" sz="3200" dirty="0">
                <a:solidFill>
                  <a:schemeClr val="bg1">
                    <a:lumMod val="95000"/>
                  </a:schemeClr>
                </a:solidFill>
                <a:latin typeface="French Script MT" pitchFamily="66" charset="0"/>
              </a:rPr>
              <a:t>„</a:t>
            </a:r>
            <a:r>
              <a:rPr lang="hr-HR" sz="3200" dirty="0">
                <a:solidFill>
                  <a:schemeClr val="bg1">
                    <a:lumMod val="95000"/>
                  </a:schemeClr>
                </a:solidFill>
                <a:latin typeface="Gabriola" pitchFamily="82" charset="0"/>
              </a:rPr>
              <a:t>Ako nas drugi ljudi često razočaraju i izazivaju ljutnju, to ne znači da su drugi loši, već da očekujemo previše od njih, jer je naša ljubav samo ljudska.</a:t>
            </a:r>
          </a:p>
          <a:p>
            <a:endParaRPr lang="hr-HR" sz="3200" dirty="0">
              <a:solidFill>
                <a:schemeClr val="bg1">
                  <a:lumMod val="95000"/>
                </a:schemeClr>
              </a:solidFill>
              <a:latin typeface="Gabriola" pitchFamily="82" charset="0"/>
            </a:endParaRPr>
          </a:p>
          <a:p>
            <a:r>
              <a:rPr lang="hr-HR" sz="3200">
                <a:solidFill>
                  <a:schemeClr val="bg1">
                    <a:lumMod val="95000"/>
                  </a:schemeClr>
                </a:solidFill>
                <a:latin typeface="Gabriola" pitchFamily="82" charset="0"/>
              </a:rPr>
              <a:t>Marija nas, </a:t>
            </a:r>
            <a:r>
              <a:rPr lang="hr-HR" sz="3200" dirty="0">
                <a:solidFill>
                  <a:schemeClr val="bg1">
                    <a:lumMod val="95000"/>
                  </a:schemeClr>
                </a:solidFill>
                <a:latin typeface="Gabriola" pitchFamily="82" charset="0"/>
              </a:rPr>
              <a:t>kao Majka ljubavi, želi odgajati za Kristovu kršćansku, bezuvjetnu, snažnu, neumornu ljubav. Ona je primjer.”</a:t>
            </a:r>
          </a:p>
        </p:txBody>
      </p:sp>
      <p:sp>
        <p:nvSpPr>
          <p:cNvPr id="2" name="TekstniOkvir 1"/>
          <p:cNvSpPr txBox="1"/>
          <p:nvPr/>
        </p:nvSpPr>
        <p:spPr>
          <a:xfrm>
            <a:off x="14706600" y="9258300"/>
            <a:ext cx="2323072" cy="400110"/>
          </a:xfrm>
          <a:prstGeom prst="rect">
            <a:avLst/>
          </a:prstGeom>
          <a:noFill/>
        </p:spPr>
        <p:txBody>
          <a:bodyPr wrap="none" rtlCol="0">
            <a:spAutoFit/>
          </a:bodyPr>
          <a:lstStyle/>
          <a:p>
            <a:r>
              <a:rPr lang="hr-HR" sz="2000" i="1" dirty="0">
                <a:solidFill>
                  <a:schemeClr val="bg1">
                    <a:lumMod val="95000"/>
                  </a:schemeClr>
                </a:solidFill>
                <a:latin typeface="Microsoft Tai Le" pitchFamily="34" charset="0"/>
                <a:cs typeface="Microsoft Tai Le" pitchFamily="34" charset="0"/>
              </a:rPr>
              <a:t>Foto: Mate T. Vasilj</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sp>
        <p:nvSpPr>
          <p:cNvPr id="3" name="TextBox 3"/>
          <p:cNvSpPr txBox="1"/>
          <p:nvPr/>
        </p:nvSpPr>
        <p:spPr>
          <a:xfrm>
            <a:off x="2340737" y="857565"/>
            <a:ext cx="14760298" cy="1077218"/>
          </a:xfrm>
          <a:prstGeom prst="rect">
            <a:avLst/>
          </a:prstGeom>
        </p:spPr>
        <p:txBody>
          <a:bodyPr lIns="0" tIns="0" rIns="0" bIns="0" rtlCol="0" anchor="t">
            <a:spAutoFit/>
          </a:bodyPr>
          <a:lstStyle/>
          <a:p>
            <a:pPr>
              <a:lnSpc>
                <a:spcPts val="8400"/>
              </a:lnSpc>
            </a:pPr>
            <a:r>
              <a:rPr lang="hr-HR" sz="7000" spc="280" dirty="0">
                <a:solidFill>
                  <a:srgbClr val="C29A74"/>
                </a:solidFill>
                <a:latin typeface="Oswald"/>
              </a:rPr>
              <a:t>TKO JE FRA SLAVKO BARABARIĆ?</a:t>
            </a:r>
            <a:endParaRPr lang="en-US" sz="7000" spc="280" dirty="0">
              <a:solidFill>
                <a:srgbClr val="C29A74"/>
              </a:solidFill>
              <a:latin typeface="Oswald"/>
            </a:endParaRPr>
          </a:p>
        </p:txBody>
      </p:sp>
      <p:sp>
        <p:nvSpPr>
          <p:cNvPr id="7" name="AutoShape 7"/>
          <p:cNvSpPr/>
          <p:nvPr/>
        </p:nvSpPr>
        <p:spPr>
          <a:xfrm>
            <a:off x="0" y="-22860"/>
            <a:ext cx="1398878" cy="10309860"/>
          </a:xfrm>
          <a:prstGeom prst="rect">
            <a:avLst/>
          </a:prstGeom>
          <a:solidFill>
            <a:srgbClr val="C29A74"/>
          </a:solidFill>
        </p:spPr>
      </p:sp>
      <p:sp>
        <p:nvSpPr>
          <p:cNvPr id="8" name="AutoShape 8"/>
          <p:cNvSpPr/>
          <p:nvPr/>
        </p:nvSpPr>
        <p:spPr>
          <a:xfrm>
            <a:off x="2359752" y="9205162"/>
            <a:ext cx="14899548" cy="34123"/>
          </a:xfrm>
          <a:prstGeom prst="rect">
            <a:avLst/>
          </a:prstGeom>
          <a:solidFill>
            <a:srgbClr val="C29A74"/>
          </a:solidFill>
        </p:spPr>
      </p:sp>
      <p:sp>
        <p:nvSpPr>
          <p:cNvPr id="9" name="Pravokutnik 8"/>
          <p:cNvSpPr/>
          <p:nvPr/>
        </p:nvSpPr>
        <p:spPr>
          <a:xfrm>
            <a:off x="2068170" y="2476500"/>
            <a:ext cx="15032865" cy="5016758"/>
          </a:xfrm>
          <a:prstGeom prst="rect">
            <a:avLst/>
          </a:prstGeom>
        </p:spPr>
        <p:txBody>
          <a:bodyPr wrap="square">
            <a:spAutoFit/>
          </a:bodyPr>
          <a:lstStyle/>
          <a:p>
            <a:pPr marL="457200" indent="-457200" algn="just">
              <a:buClr>
                <a:srgbClr val="996633"/>
              </a:buClr>
              <a:buFont typeface="Arial" pitchFamily="34" charset="0"/>
              <a:buChar char="•"/>
            </a:pPr>
            <a:r>
              <a:rPr lang="vi-VN" sz="3200" dirty="0">
                <a:solidFill>
                  <a:srgbClr val="996633"/>
                </a:solidFill>
                <a:latin typeface="Calibri" pitchFamily="34" charset="0"/>
                <a:cs typeface="Calibri" pitchFamily="34" charset="0"/>
              </a:rPr>
              <a:t>Fra Slavko Barbarić </a:t>
            </a:r>
            <a:r>
              <a:rPr lang="hr-HR" sz="3200" dirty="0">
                <a:solidFill>
                  <a:srgbClr val="996633"/>
                </a:solidFill>
                <a:latin typeface="Calibri" pitchFamily="34" charset="0"/>
                <a:cs typeface="Calibri" pitchFamily="34" charset="0"/>
              </a:rPr>
              <a:t>je </a:t>
            </a:r>
            <a:r>
              <a:rPr lang="vi-VN" sz="3200" dirty="0">
                <a:solidFill>
                  <a:srgbClr val="996633"/>
                </a:solidFill>
                <a:latin typeface="Calibri" pitchFamily="34" charset="0"/>
                <a:cs typeface="Calibri" pitchFamily="34" charset="0"/>
              </a:rPr>
              <a:t>hrvatski katolički svećenik iz reda franjevaca, crkveni pisac i duhovni pjesnik.</a:t>
            </a:r>
            <a:endParaRPr lang="hr-HR" sz="3200" dirty="0">
              <a:solidFill>
                <a:srgbClr val="996633"/>
              </a:solidFill>
              <a:latin typeface="Calibri" pitchFamily="34" charset="0"/>
              <a:cs typeface="Calibri" pitchFamily="34" charset="0"/>
            </a:endParaRPr>
          </a:p>
          <a:p>
            <a:pPr marL="457200" indent="-457200" algn="just">
              <a:buClr>
                <a:srgbClr val="996633"/>
              </a:buClr>
              <a:buFont typeface="Arial" pitchFamily="34" charset="0"/>
              <a:buChar char="•"/>
            </a:pPr>
            <a:r>
              <a:rPr lang="hr-HR" sz="3200" dirty="0">
                <a:solidFill>
                  <a:srgbClr val="996633"/>
                </a:solidFill>
                <a:latin typeface="Calibri" pitchFamily="34" charset="0"/>
                <a:cs typeface="Calibri" pitchFamily="34" charset="0"/>
              </a:rPr>
              <a:t>Rođen je u </a:t>
            </a:r>
            <a:r>
              <a:rPr lang="hr-HR" sz="3200" dirty="0" err="1">
                <a:solidFill>
                  <a:srgbClr val="996633"/>
                </a:solidFill>
                <a:latin typeface="Calibri" pitchFamily="34" charset="0"/>
                <a:cs typeface="Calibri" pitchFamily="34" charset="0"/>
              </a:rPr>
              <a:t>Dragićini</a:t>
            </a:r>
            <a:r>
              <a:rPr lang="hr-HR" sz="3200" dirty="0">
                <a:solidFill>
                  <a:srgbClr val="996633"/>
                </a:solidFill>
                <a:latin typeface="Calibri" pitchFamily="34" charset="0"/>
                <a:cs typeface="Calibri" pitchFamily="34" charset="0"/>
              </a:rPr>
              <a:t>, župa Čerin, 11. ožujka 1946., u obitelji Marka i </a:t>
            </a:r>
            <a:r>
              <a:rPr lang="hr-HR" sz="3200" dirty="0" err="1">
                <a:solidFill>
                  <a:srgbClr val="996633"/>
                </a:solidFill>
                <a:latin typeface="Calibri" pitchFamily="34" charset="0"/>
                <a:cs typeface="Calibri" pitchFamily="34" charset="0"/>
              </a:rPr>
              <a:t>Luce</a:t>
            </a:r>
            <a:r>
              <a:rPr lang="hr-HR" sz="3200" dirty="0">
                <a:solidFill>
                  <a:srgbClr val="996633"/>
                </a:solidFill>
                <a:latin typeface="Calibri" pitchFamily="34" charset="0"/>
                <a:cs typeface="Calibri" pitchFamily="34" charset="0"/>
              </a:rPr>
              <a:t> r. </a:t>
            </a:r>
            <a:r>
              <a:rPr lang="hr-HR" sz="3200" dirty="0" err="1">
                <a:solidFill>
                  <a:srgbClr val="996633"/>
                </a:solidFill>
                <a:latin typeface="Calibri" pitchFamily="34" charset="0"/>
                <a:cs typeface="Calibri" pitchFamily="34" charset="0"/>
              </a:rPr>
              <a:t>Stojić</a:t>
            </a:r>
            <a:r>
              <a:rPr lang="hr-HR" sz="3200" dirty="0">
                <a:solidFill>
                  <a:srgbClr val="996633"/>
                </a:solidFill>
                <a:latin typeface="Calibri" pitchFamily="34" charset="0"/>
                <a:cs typeface="Calibri" pitchFamily="34" charset="0"/>
              </a:rPr>
              <a:t>.</a:t>
            </a:r>
          </a:p>
          <a:p>
            <a:pPr marL="457200" indent="-457200" algn="just">
              <a:buClr>
                <a:srgbClr val="996633"/>
              </a:buClr>
              <a:buFont typeface="Arial" pitchFamily="34" charset="0"/>
              <a:buChar char="•"/>
            </a:pPr>
            <a:r>
              <a:rPr lang="hr-HR" sz="3200" dirty="0">
                <a:solidFill>
                  <a:srgbClr val="996633"/>
                </a:solidFill>
                <a:latin typeface="Calibri" pitchFamily="34" charset="0"/>
                <a:cs typeface="Calibri" pitchFamily="34" charset="0"/>
              </a:rPr>
              <a:t>Pisac koji je napisao desetak knjiga. Njegove knjige su prevedene na 20 jezika i tiskane u više od 20 milijuna primjeraka u svijetu.</a:t>
            </a:r>
          </a:p>
          <a:p>
            <a:pPr marL="457200" indent="-457200" algn="just">
              <a:buClr>
                <a:srgbClr val="996633"/>
              </a:buClr>
              <a:buFont typeface="Arial" pitchFamily="34" charset="0"/>
              <a:buChar char="•"/>
            </a:pPr>
            <a:r>
              <a:rPr lang="vi-VN" sz="3200" dirty="0">
                <a:solidFill>
                  <a:srgbClr val="996633"/>
                </a:solidFill>
                <a:latin typeface="Calibri" pitchFamily="34" charset="0"/>
                <a:cs typeface="Calibri" pitchFamily="34" charset="0"/>
              </a:rPr>
              <a:t>Krstario je europskim, američkim i afričkim zemljama prenoseći poruke neba za spas zemaljskog čovjeka, prenoseći međugorsku poruku ljubavi i mira.</a:t>
            </a:r>
            <a:endParaRPr lang="hr-HR" sz="3200" dirty="0">
              <a:solidFill>
                <a:srgbClr val="996633"/>
              </a:solidFill>
              <a:latin typeface="Calibri" pitchFamily="34" charset="0"/>
              <a:cs typeface="Calibri" pitchFamily="34" charset="0"/>
            </a:endParaRPr>
          </a:p>
          <a:p>
            <a:pPr marL="457200" indent="-457200" algn="just">
              <a:buClr>
                <a:srgbClr val="996633"/>
              </a:buClr>
              <a:buFont typeface="Arial" pitchFamily="34" charset="0"/>
              <a:buChar char="•"/>
            </a:pPr>
            <a:r>
              <a:rPr lang="vi-VN" sz="3200" dirty="0">
                <a:solidFill>
                  <a:srgbClr val="996633"/>
                </a:solidFill>
                <a:latin typeface="Calibri" pitchFamily="34" charset="0"/>
                <a:cs typeface="Calibri" pitchFamily="34" charset="0"/>
              </a:rPr>
              <a:t>Svojom jednostavnošću, dobrotom, sposobnošću i pobožnošću bio je prepoznatljiv i drag franjevac ne samo u Hercegovini, već diljem svijeta.</a:t>
            </a:r>
          </a:p>
          <a:p>
            <a:pPr>
              <a:buClr>
                <a:srgbClr val="996633"/>
              </a:buClr>
            </a:pPr>
            <a:endParaRPr lang="vi-VN" sz="3200" dirty="0">
              <a:solidFill>
                <a:srgbClr val="996633"/>
              </a:solid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AB8D"/>
        </a:solidFill>
        <a:effectLst/>
      </p:bgPr>
    </p:bg>
    <p:spTree>
      <p:nvGrpSpPr>
        <p:cNvPr id="1" name=""/>
        <p:cNvGrpSpPr/>
        <p:nvPr/>
      </p:nvGrpSpPr>
      <p:grpSpPr>
        <a:xfrm>
          <a:off x="0" y="0"/>
          <a:ext cx="0" cy="0"/>
          <a:chOff x="0" y="0"/>
          <a:chExt cx="0" cy="0"/>
        </a:xfrm>
      </p:grpSpPr>
      <p:grpSp>
        <p:nvGrpSpPr>
          <p:cNvPr id="2" name="Group 2"/>
          <p:cNvGrpSpPr/>
          <p:nvPr/>
        </p:nvGrpSpPr>
        <p:grpSpPr>
          <a:xfrm>
            <a:off x="-53890" y="4506621"/>
            <a:ext cx="5400000" cy="1175025"/>
            <a:chOff x="-46181" y="0"/>
            <a:chExt cx="11955813" cy="1566700"/>
          </a:xfrm>
        </p:grpSpPr>
        <p:sp>
          <p:nvSpPr>
            <p:cNvPr id="3" name="AutoShape 3"/>
            <p:cNvSpPr/>
            <p:nvPr/>
          </p:nvSpPr>
          <p:spPr>
            <a:xfrm>
              <a:off x="-46181" y="0"/>
              <a:ext cx="11955813" cy="1566700"/>
            </a:xfrm>
            <a:prstGeom prst="rect">
              <a:avLst/>
            </a:prstGeom>
            <a:solidFill>
              <a:srgbClr val="FBFDF4"/>
            </a:solidFill>
          </p:spPr>
        </p:sp>
        <p:sp>
          <p:nvSpPr>
            <p:cNvPr id="4" name="TextBox 4"/>
            <p:cNvSpPr txBox="1"/>
            <p:nvPr/>
          </p:nvSpPr>
          <p:spPr>
            <a:xfrm>
              <a:off x="1748419" y="401079"/>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REĐENJE </a:t>
              </a:r>
              <a:endParaRPr lang="en-US" sz="3600" spc="288" dirty="0">
                <a:solidFill>
                  <a:srgbClr val="C29A74"/>
                </a:solidFill>
                <a:latin typeface="Oswald"/>
              </a:endParaRPr>
            </a:p>
          </p:txBody>
        </p:sp>
      </p:grpSp>
      <p:sp>
        <p:nvSpPr>
          <p:cNvPr id="10" name="Pravokutnik 9"/>
          <p:cNvSpPr/>
          <p:nvPr/>
        </p:nvSpPr>
        <p:spPr>
          <a:xfrm>
            <a:off x="5943600" y="4355470"/>
            <a:ext cx="11887200" cy="1938992"/>
          </a:xfrm>
          <a:prstGeom prst="rect">
            <a:avLst/>
          </a:prstGeom>
        </p:spPr>
        <p:txBody>
          <a:bodyPr wrap="square">
            <a:spAutoFit/>
          </a:bodyPr>
          <a:lstStyle/>
          <a:p>
            <a:pPr algn="just"/>
            <a:r>
              <a:rPr lang="hr-HR" sz="3000" dirty="0">
                <a:solidFill>
                  <a:schemeClr val="bg1"/>
                </a:solidFill>
                <a:latin typeface="Calibri" pitchFamily="34" charset="0"/>
                <a:cs typeface="Calibri" pitchFamily="34" charset="0"/>
              </a:rPr>
              <a:t>Na </a:t>
            </a:r>
            <a:r>
              <a:rPr lang="hr-HR" sz="3000" dirty="0" err="1">
                <a:solidFill>
                  <a:schemeClr val="bg1"/>
                </a:solidFill>
                <a:latin typeface="Calibri" pitchFamily="34" charset="0"/>
                <a:cs typeface="Calibri" pitchFamily="34" charset="0"/>
              </a:rPr>
              <a:t>Humcu</a:t>
            </a:r>
            <a:r>
              <a:rPr lang="hr-HR" sz="3000" dirty="0">
                <a:solidFill>
                  <a:schemeClr val="bg1"/>
                </a:solidFill>
                <a:latin typeface="Calibri" pitchFamily="34" charset="0"/>
                <a:cs typeface="Calibri" pitchFamily="34" charset="0"/>
              </a:rPr>
              <a:t> je završio godinu novicijata i na </a:t>
            </a:r>
            <a:r>
              <a:rPr lang="hr-HR" sz="3000" dirty="0" err="1">
                <a:solidFill>
                  <a:schemeClr val="bg1"/>
                </a:solidFill>
                <a:latin typeface="Calibri" pitchFamily="34" charset="0"/>
                <a:cs typeface="Calibri" pitchFamily="34" charset="0"/>
              </a:rPr>
              <a:t>Humcu</a:t>
            </a:r>
            <a:r>
              <a:rPr lang="hr-HR" sz="3000" dirty="0">
                <a:solidFill>
                  <a:schemeClr val="bg1"/>
                </a:solidFill>
                <a:latin typeface="Calibri" pitchFamily="34" charset="0"/>
                <a:cs typeface="Calibri" pitchFamily="34" charset="0"/>
              </a:rPr>
              <a:t> je stupio u franjevački red 14. srpnja 1965. godine. Svečane zavjete položio je na </a:t>
            </a:r>
            <a:r>
              <a:rPr lang="hr-HR" sz="3000" dirty="0" err="1">
                <a:solidFill>
                  <a:schemeClr val="bg1"/>
                </a:solidFill>
                <a:latin typeface="Calibri" pitchFamily="34" charset="0"/>
                <a:cs typeface="Calibri" pitchFamily="34" charset="0"/>
              </a:rPr>
              <a:t>La</a:t>
            </a:r>
            <a:r>
              <a:rPr lang="hr-HR" sz="3000" dirty="0">
                <a:solidFill>
                  <a:schemeClr val="bg1"/>
                </a:solidFill>
                <a:latin typeface="Calibri" pitchFamily="34" charset="0"/>
                <a:cs typeface="Calibri" pitchFamily="34" charset="0"/>
              </a:rPr>
              <a:t> </a:t>
            </a:r>
            <a:r>
              <a:rPr lang="hr-HR" sz="3000" dirty="0" err="1">
                <a:solidFill>
                  <a:schemeClr val="bg1"/>
                </a:solidFill>
                <a:latin typeface="Calibri" pitchFamily="34" charset="0"/>
                <a:cs typeface="Calibri" pitchFamily="34" charset="0"/>
              </a:rPr>
              <a:t>Verni</a:t>
            </a:r>
            <a:r>
              <a:rPr lang="hr-HR" sz="3000" dirty="0">
                <a:solidFill>
                  <a:schemeClr val="bg1"/>
                </a:solidFill>
                <a:latin typeface="Calibri" pitchFamily="34" charset="0"/>
                <a:cs typeface="Calibri" pitchFamily="34" charset="0"/>
              </a:rPr>
              <a:t> 17. rujna 1971. godine na blagdan Rana svetog Franje, koje je Franjo od Gospodina dobio upravo na </a:t>
            </a:r>
            <a:r>
              <a:rPr lang="hr-HR" sz="3000" dirty="0" err="1">
                <a:solidFill>
                  <a:schemeClr val="bg1"/>
                </a:solidFill>
                <a:latin typeface="Calibri" pitchFamily="34" charset="0"/>
                <a:cs typeface="Calibri" pitchFamily="34" charset="0"/>
              </a:rPr>
              <a:t>La</a:t>
            </a:r>
            <a:r>
              <a:rPr lang="hr-HR" sz="3000" dirty="0">
                <a:solidFill>
                  <a:schemeClr val="bg1"/>
                </a:solidFill>
                <a:latin typeface="Calibri" pitchFamily="34" charset="0"/>
                <a:cs typeface="Calibri" pitchFamily="34" charset="0"/>
              </a:rPr>
              <a:t> </a:t>
            </a:r>
            <a:r>
              <a:rPr lang="hr-HR" sz="3000" dirty="0" err="1">
                <a:solidFill>
                  <a:schemeClr val="bg1"/>
                </a:solidFill>
                <a:latin typeface="Calibri" pitchFamily="34" charset="0"/>
                <a:cs typeface="Calibri" pitchFamily="34" charset="0"/>
              </a:rPr>
              <a:t>Verni</a:t>
            </a:r>
            <a:r>
              <a:rPr lang="hr-HR" sz="3000" dirty="0">
                <a:solidFill>
                  <a:schemeClr val="bg1"/>
                </a:solidFill>
                <a:latin typeface="Calibri" pitchFamily="34" charset="0"/>
                <a:cs typeface="Calibri" pitchFamily="34" charset="0"/>
              </a:rPr>
              <a:t>. Za svećenika se zaredio 19. prosinca 1971. </a:t>
            </a:r>
          </a:p>
        </p:txBody>
      </p:sp>
      <p:grpSp>
        <p:nvGrpSpPr>
          <p:cNvPr id="17" name="Group 2"/>
          <p:cNvGrpSpPr/>
          <p:nvPr/>
        </p:nvGrpSpPr>
        <p:grpSpPr>
          <a:xfrm>
            <a:off x="-17207" y="6815909"/>
            <a:ext cx="5400000" cy="1175025"/>
            <a:chOff x="-46181" y="0"/>
            <a:chExt cx="10862338" cy="1566700"/>
          </a:xfrm>
        </p:grpSpPr>
        <p:sp>
          <p:nvSpPr>
            <p:cNvPr id="18" name="AutoShape 3"/>
            <p:cNvSpPr/>
            <p:nvPr/>
          </p:nvSpPr>
          <p:spPr>
            <a:xfrm>
              <a:off x="-46181" y="0"/>
              <a:ext cx="10862338" cy="1566700"/>
            </a:xfrm>
            <a:prstGeom prst="rect">
              <a:avLst/>
            </a:prstGeom>
            <a:solidFill>
              <a:srgbClr val="FBFDF4"/>
            </a:solidFill>
          </p:spPr>
        </p:sp>
        <p:sp>
          <p:nvSpPr>
            <p:cNvPr id="19" name="TextBox 4"/>
            <p:cNvSpPr txBox="1"/>
            <p:nvPr/>
          </p:nvSpPr>
          <p:spPr>
            <a:xfrm>
              <a:off x="1748419" y="401079"/>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DJELOVANJE </a:t>
              </a:r>
              <a:endParaRPr lang="en-US" sz="3600" spc="288" dirty="0">
                <a:solidFill>
                  <a:srgbClr val="C29A74"/>
                </a:solidFill>
                <a:latin typeface="Oswald"/>
              </a:endParaRPr>
            </a:p>
          </p:txBody>
        </p:sp>
      </p:grpSp>
      <p:grpSp>
        <p:nvGrpSpPr>
          <p:cNvPr id="21" name="Group 2"/>
          <p:cNvGrpSpPr/>
          <p:nvPr/>
        </p:nvGrpSpPr>
        <p:grpSpPr>
          <a:xfrm>
            <a:off x="-36116" y="655006"/>
            <a:ext cx="5400000" cy="1175025"/>
            <a:chOff x="-46181" y="0"/>
            <a:chExt cx="10862338" cy="1566700"/>
          </a:xfrm>
        </p:grpSpPr>
        <p:sp>
          <p:nvSpPr>
            <p:cNvPr id="22" name="AutoShape 3"/>
            <p:cNvSpPr/>
            <p:nvPr/>
          </p:nvSpPr>
          <p:spPr>
            <a:xfrm>
              <a:off x="-46181" y="0"/>
              <a:ext cx="10862338" cy="1566700"/>
            </a:xfrm>
            <a:prstGeom prst="rect">
              <a:avLst/>
            </a:prstGeom>
            <a:solidFill>
              <a:srgbClr val="FBFDF4"/>
            </a:solidFill>
          </p:spPr>
        </p:sp>
        <p:sp>
          <p:nvSpPr>
            <p:cNvPr id="23" name="TextBox 4"/>
            <p:cNvSpPr txBox="1"/>
            <p:nvPr/>
          </p:nvSpPr>
          <p:spPr>
            <a:xfrm>
              <a:off x="1748419" y="401079"/>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ŠKOLOVANJE</a:t>
              </a:r>
              <a:endParaRPr lang="en-US" sz="3600" spc="288" dirty="0">
                <a:solidFill>
                  <a:srgbClr val="C29A74"/>
                </a:solidFill>
                <a:latin typeface="Oswald"/>
              </a:endParaRPr>
            </a:p>
          </p:txBody>
        </p:sp>
      </p:grpSp>
      <p:sp>
        <p:nvSpPr>
          <p:cNvPr id="24" name="Pravokutnik 23"/>
          <p:cNvSpPr/>
          <p:nvPr/>
        </p:nvSpPr>
        <p:spPr>
          <a:xfrm>
            <a:off x="5943600" y="419100"/>
            <a:ext cx="11887200" cy="3323987"/>
          </a:xfrm>
          <a:prstGeom prst="rect">
            <a:avLst/>
          </a:prstGeom>
        </p:spPr>
        <p:txBody>
          <a:bodyPr wrap="square">
            <a:spAutoFit/>
          </a:bodyPr>
          <a:lstStyle/>
          <a:p>
            <a:pPr algn="just"/>
            <a:r>
              <a:rPr lang="vi-VN" sz="3000" dirty="0">
                <a:solidFill>
                  <a:schemeClr val="bg1"/>
                </a:solidFill>
                <a:latin typeface="Calibri" pitchFamily="34" charset="0"/>
                <a:cs typeface="Calibri" pitchFamily="34" charset="0"/>
              </a:rPr>
              <a:t>Osmogodišnju školu pohađao je u Čerinu. U Dubrovniku je završio klasičnu gimnaziju 1965. godine. Studirao je filozofiju i teologiju u Visokom, Sarajevu, Schwazu, Grazu i Freiburgu.</a:t>
            </a:r>
            <a:r>
              <a:rPr lang="hr-HR" sz="3000" dirty="0">
                <a:solidFill>
                  <a:schemeClr val="bg1"/>
                </a:solidFill>
                <a:latin typeface="Calibri" pitchFamily="34" charset="0"/>
                <a:cs typeface="Calibri" pitchFamily="34" charset="0"/>
              </a:rPr>
              <a:t> </a:t>
            </a:r>
            <a:r>
              <a:rPr lang="vi-VN" sz="3000" dirty="0">
                <a:solidFill>
                  <a:schemeClr val="bg1"/>
                </a:solidFill>
                <a:latin typeface="Calibri" pitchFamily="34" charset="0"/>
                <a:cs typeface="Calibri" pitchFamily="34" charset="0"/>
              </a:rPr>
              <a:t>U Grazu je 1973. magistrirao pastoralnu teologiju. Pet je godina pastoralno djelovao u Hercegovačkoj provinciji, u župi Čapljina, od 1973. do 1978. kao duhovni pomoćnik. Studije nastavlja u Freiburgu gdje je 1982. godine doktorirao religioznu pedagogiju i stekao izobrazbu psihoterapeuta.</a:t>
            </a:r>
          </a:p>
        </p:txBody>
      </p:sp>
      <p:sp>
        <p:nvSpPr>
          <p:cNvPr id="31" name="Pravokutnik 30"/>
          <p:cNvSpPr/>
          <p:nvPr/>
        </p:nvSpPr>
        <p:spPr>
          <a:xfrm>
            <a:off x="5943600" y="6664757"/>
            <a:ext cx="11887200" cy="2862322"/>
          </a:xfrm>
          <a:prstGeom prst="rect">
            <a:avLst/>
          </a:prstGeom>
        </p:spPr>
        <p:txBody>
          <a:bodyPr wrap="square">
            <a:spAutoFit/>
          </a:bodyPr>
          <a:lstStyle/>
          <a:p>
            <a:pPr algn="just"/>
            <a:r>
              <a:rPr lang="vi-VN" sz="3000" dirty="0">
                <a:solidFill>
                  <a:schemeClr val="bg1"/>
                </a:solidFill>
                <a:latin typeface="Calibri" pitchFamily="34" charset="0"/>
                <a:cs typeface="Calibri" pitchFamily="34" charset="0"/>
              </a:rPr>
              <a:t>Od siječnja 1982.</a:t>
            </a:r>
            <a:r>
              <a:rPr lang="hr-HR" sz="3000" dirty="0">
                <a:solidFill>
                  <a:schemeClr val="bg1"/>
                </a:solidFill>
                <a:latin typeface="Calibri" pitchFamily="34" charset="0"/>
                <a:cs typeface="Calibri" pitchFamily="34" charset="0"/>
              </a:rPr>
              <a:t> </a:t>
            </a:r>
            <a:r>
              <a:rPr lang="vi-VN" sz="3000" dirty="0">
                <a:solidFill>
                  <a:schemeClr val="bg1"/>
                </a:solidFill>
                <a:latin typeface="Calibri" pitchFamily="34" charset="0"/>
                <a:cs typeface="Calibri" pitchFamily="34" charset="0"/>
              </a:rPr>
              <a:t>djeluje u Međugorju gdje je radio s hodočasnicima</a:t>
            </a:r>
            <a:r>
              <a:rPr lang="hr-HR" sz="3000" dirty="0">
                <a:solidFill>
                  <a:schemeClr val="bg1"/>
                </a:solidFill>
                <a:latin typeface="Calibri" pitchFamily="34" charset="0"/>
                <a:cs typeface="Calibri" pitchFamily="34" charset="0"/>
              </a:rPr>
              <a:t>. </a:t>
            </a:r>
            <a:r>
              <a:rPr lang="vi-VN" sz="3000" dirty="0">
                <a:solidFill>
                  <a:schemeClr val="bg1"/>
                </a:solidFill>
                <a:latin typeface="Calibri" pitchFamily="34" charset="0"/>
                <a:cs typeface="Calibri" pitchFamily="34" charset="0"/>
              </a:rPr>
              <a:t>U Bijelom Polju kod Mostara vodio je molitvene seminare časnih sestara. Budući da je mladež izvanredno prihvatila Barbarićeve molitvene tečaj</a:t>
            </a:r>
            <a:r>
              <a:rPr lang="hr-BA" sz="3000" dirty="0">
                <a:solidFill>
                  <a:schemeClr val="bg1"/>
                </a:solidFill>
                <a:latin typeface="Calibri" pitchFamily="34" charset="0"/>
                <a:cs typeface="Calibri" pitchFamily="34" charset="0"/>
              </a:rPr>
              <a:t>eve</a:t>
            </a:r>
            <a:r>
              <a:rPr lang="vi-VN" sz="3000" dirty="0">
                <a:solidFill>
                  <a:schemeClr val="bg1"/>
                </a:solidFill>
                <a:latin typeface="Calibri" pitchFamily="34" charset="0"/>
                <a:cs typeface="Calibri" pitchFamily="34" charset="0"/>
              </a:rPr>
              <a:t> i </a:t>
            </a:r>
            <a:r>
              <a:rPr lang="hr-BA" sz="3000" dirty="0">
                <a:solidFill>
                  <a:schemeClr val="bg1"/>
                </a:solidFill>
                <a:latin typeface="Calibri" pitchFamily="34" charset="0"/>
                <a:cs typeface="Calibri" pitchFamily="34" charset="0"/>
              </a:rPr>
              <a:t>zbog </a:t>
            </a:r>
            <a:r>
              <a:rPr lang="vi-VN" sz="3000" dirty="0">
                <a:solidFill>
                  <a:schemeClr val="bg1"/>
                </a:solidFill>
                <a:latin typeface="Calibri" pitchFamily="34" charset="0"/>
                <a:cs typeface="Calibri" pitchFamily="34" charset="0"/>
              </a:rPr>
              <a:t>općenito plodonosna rada s mladima, jugoslavenska komunistička vlast počela je progoniti fra Slavka. To su bila vrlo teška vremena, a u zaštitu ga je uzeo uzoriti kardinal Franjo Kuharić da bi fra Slavko mogao djelovati. </a:t>
            </a:r>
            <a:endParaRPr lang="hr-HR" sz="3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AB8D"/>
        </a:solidFill>
        <a:effectLst/>
      </p:bgPr>
    </p:bg>
    <p:spTree>
      <p:nvGrpSpPr>
        <p:cNvPr id="1" name=""/>
        <p:cNvGrpSpPr/>
        <p:nvPr/>
      </p:nvGrpSpPr>
      <p:grpSpPr>
        <a:xfrm>
          <a:off x="0" y="0"/>
          <a:ext cx="0" cy="0"/>
          <a:chOff x="0" y="0"/>
          <a:chExt cx="0" cy="0"/>
        </a:xfrm>
      </p:grpSpPr>
      <p:sp>
        <p:nvSpPr>
          <p:cNvPr id="10" name="Pravokutnik 9"/>
          <p:cNvSpPr/>
          <p:nvPr/>
        </p:nvSpPr>
        <p:spPr>
          <a:xfrm>
            <a:off x="6324600" y="1581691"/>
            <a:ext cx="11367654" cy="584775"/>
          </a:xfrm>
          <a:prstGeom prst="rect">
            <a:avLst/>
          </a:prstGeom>
        </p:spPr>
        <p:txBody>
          <a:bodyPr wrap="square">
            <a:spAutoFit/>
          </a:bodyPr>
          <a:lstStyle/>
          <a:p>
            <a:r>
              <a:rPr lang="hr-HR" sz="3200" dirty="0">
                <a:solidFill>
                  <a:schemeClr val="bg1"/>
                </a:solidFill>
              </a:rPr>
              <a:t> </a:t>
            </a:r>
          </a:p>
        </p:txBody>
      </p:sp>
      <p:grpSp>
        <p:nvGrpSpPr>
          <p:cNvPr id="11" name="Group 2"/>
          <p:cNvGrpSpPr/>
          <p:nvPr/>
        </p:nvGrpSpPr>
        <p:grpSpPr>
          <a:xfrm>
            <a:off x="-53890" y="955815"/>
            <a:ext cx="5400000" cy="1175025"/>
            <a:chOff x="-46181" y="0"/>
            <a:chExt cx="10862338" cy="1566700"/>
          </a:xfrm>
        </p:grpSpPr>
        <p:sp>
          <p:nvSpPr>
            <p:cNvPr id="12" name="AutoShape 3"/>
            <p:cNvSpPr/>
            <p:nvPr/>
          </p:nvSpPr>
          <p:spPr>
            <a:xfrm>
              <a:off x="-46181" y="0"/>
              <a:ext cx="10862338" cy="1566700"/>
            </a:xfrm>
            <a:prstGeom prst="rect">
              <a:avLst/>
            </a:prstGeom>
            <a:solidFill>
              <a:srgbClr val="FBFDF4"/>
            </a:solidFill>
          </p:spPr>
        </p:sp>
        <p:sp>
          <p:nvSpPr>
            <p:cNvPr id="13" name="TextBox 4"/>
            <p:cNvSpPr txBox="1"/>
            <p:nvPr/>
          </p:nvSpPr>
          <p:spPr>
            <a:xfrm>
              <a:off x="1748419" y="401079"/>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DOPRINOS</a:t>
              </a:r>
              <a:endParaRPr lang="en-US" sz="3600" spc="288" dirty="0">
                <a:solidFill>
                  <a:srgbClr val="C29A74"/>
                </a:solidFill>
                <a:latin typeface="Oswald"/>
              </a:endParaRPr>
            </a:p>
          </p:txBody>
        </p:sp>
      </p:grpSp>
      <p:sp>
        <p:nvSpPr>
          <p:cNvPr id="6" name="Pravokutnik 5"/>
          <p:cNvSpPr/>
          <p:nvPr/>
        </p:nvSpPr>
        <p:spPr>
          <a:xfrm>
            <a:off x="5867400" y="876300"/>
            <a:ext cx="12039600" cy="8402300"/>
          </a:xfrm>
          <a:prstGeom prst="rect">
            <a:avLst/>
          </a:prstGeom>
        </p:spPr>
        <p:txBody>
          <a:bodyPr wrap="square">
            <a:spAutoFit/>
          </a:bodyPr>
          <a:lstStyle/>
          <a:p>
            <a:pPr algn="just"/>
            <a:r>
              <a:rPr lang="vi-VN" sz="3000" dirty="0">
                <a:solidFill>
                  <a:schemeClr val="bg1"/>
                </a:solidFill>
                <a:latin typeface="Calibri" pitchFamily="34" charset="0"/>
                <a:cs typeface="Calibri" pitchFamily="34" charset="0"/>
              </a:rPr>
              <a:t>Vodio je Večernji molitveni program. Tijekom godine održavao  po nekoliko seminarskih molitvi, posta i šutnje, koji se i danas odvijaju u kući </a:t>
            </a:r>
            <a:r>
              <a:rPr lang="vi-VN" sz="3000" b="1" dirty="0">
                <a:solidFill>
                  <a:schemeClr val="bg1"/>
                </a:solidFill>
                <a:latin typeface="Calibri" pitchFamily="34" charset="0"/>
                <a:cs typeface="Calibri" pitchFamily="34" charset="0"/>
              </a:rPr>
              <a:t>Domus pacis</a:t>
            </a:r>
            <a:r>
              <a:rPr lang="vi-VN" sz="3000" dirty="0">
                <a:solidFill>
                  <a:schemeClr val="bg1"/>
                </a:solidFill>
                <a:latin typeface="Calibri" pitchFamily="34" charset="0"/>
                <a:cs typeface="Calibri" pitchFamily="34" charset="0"/>
              </a:rPr>
              <a:t> prema jezičnim skupinama.</a:t>
            </a:r>
          </a:p>
          <a:p>
            <a:pPr algn="just"/>
            <a:r>
              <a:rPr lang="hr-HR" sz="3000" dirty="0">
                <a:solidFill>
                  <a:schemeClr val="bg1"/>
                </a:solidFill>
                <a:latin typeface="Calibri" pitchFamily="34" charset="0"/>
                <a:cs typeface="Calibri" pitchFamily="34" charset="0"/>
              </a:rPr>
              <a:t>Godine </a:t>
            </a:r>
            <a:r>
              <a:rPr lang="vi-VN" sz="3000" dirty="0">
                <a:solidFill>
                  <a:schemeClr val="bg1"/>
                </a:solidFill>
                <a:latin typeface="Calibri" pitchFamily="34" charset="0"/>
                <a:cs typeface="Calibri" pitchFamily="34" charset="0"/>
              </a:rPr>
              <a:t>1988</a:t>
            </a:r>
            <a:r>
              <a:rPr lang="hr-HR" sz="3000" dirty="0">
                <a:solidFill>
                  <a:schemeClr val="bg1"/>
                </a:solidFill>
                <a:latin typeface="Calibri" pitchFamily="34" charset="0"/>
                <a:cs typeface="Calibri" pitchFamily="34" charset="0"/>
              </a:rPr>
              <a:t>.</a:t>
            </a:r>
            <a:r>
              <a:rPr lang="vi-VN" sz="3000" dirty="0">
                <a:solidFill>
                  <a:schemeClr val="bg1"/>
                </a:solidFill>
                <a:latin typeface="Calibri" pitchFamily="34" charset="0"/>
                <a:cs typeface="Calibri" pitchFamily="34" charset="0"/>
              </a:rPr>
              <a:t> organizirao je prvi molitveni doček Nove godine u crkvi sv. Jakova. Nekoliko tisuća vjernika iz raznih krajeva svijeta već godinama u molitvi isprate staru godinu i dočekaju Novu.</a:t>
            </a:r>
          </a:p>
          <a:p>
            <a:pPr algn="just"/>
            <a:r>
              <a:rPr lang="hr-HR" sz="3000" dirty="0">
                <a:solidFill>
                  <a:schemeClr val="bg1"/>
                </a:solidFill>
                <a:latin typeface="Calibri" pitchFamily="34" charset="0"/>
                <a:cs typeface="Calibri" pitchFamily="34" charset="0"/>
              </a:rPr>
              <a:t>Godine </a:t>
            </a:r>
            <a:r>
              <a:rPr lang="vi-VN" sz="3000" dirty="0">
                <a:solidFill>
                  <a:schemeClr val="bg1"/>
                </a:solidFill>
                <a:latin typeface="Calibri" pitchFamily="34" charset="0"/>
                <a:cs typeface="Calibri" pitchFamily="34" charset="0"/>
              </a:rPr>
              <a:t>1990. organizirao je prvi Međunarodni susret mladih </a:t>
            </a:r>
            <a:r>
              <a:rPr lang="vi-VN" sz="3000" b="1" dirty="0">
                <a:solidFill>
                  <a:schemeClr val="bg1"/>
                </a:solidFill>
                <a:latin typeface="Calibri" pitchFamily="34" charset="0"/>
                <a:cs typeface="Calibri" pitchFamily="34" charset="0"/>
              </a:rPr>
              <a:t>Festival mladih</a:t>
            </a:r>
            <a:r>
              <a:rPr lang="vi-VN" sz="3000" dirty="0">
                <a:solidFill>
                  <a:schemeClr val="bg1"/>
                </a:solidFill>
                <a:latin typeface="Calibri" pitchFamily="34" charset="0"/>
                <a:cs typeface="Calibri" pitchFamily="34" charset="0"/>
              </a:rPr>
              <a:t> koji svake godine privuče sve više i više mladih ljudi iz cijelog svijeta; desetci tisuća mladih zajedno tjedan dana početkom kolovoza svake godine u molitvi i pjesmi slav</a:t>
            </a:r>
            <a:r>
              <a:rPr lang="hr-BA" sz="3000" dirty="0">
                <a:solidFill>
                  <a:schemeClr val="bg1"/>
                </a:solidFill>
                <a:latin typeface="Calibri" pitchFamily="34" charset="0"/>
                <a:cs typeface="Calibri" pitchFamily="34" charset="0"/>
              </a:rPr>
              <a:t>i</a:t>
            </a:r>
            <a:r>
              <a:rPr lang="vi-VN" sz="3000" dirty="0">
                <a:solidFill>
                  <a:schemeClr val="bg1"/>
                </a:solidFill>
                <a:latin typeface="Calibri" pitchFamily="34" charset="0"/>
                <a:cs typeface="Calibri" pitchFamily="34" charset="0"/>
              </a:rPr>
              <a:t> i hval</a:t>
            </a:r>
            <a:r>
              <a:rPr lang="hr-BA" sz="3000" dirty="0">
                <a:solidFill>
                  <a:schemeClr val="bg1"/>
                </a:solidFill>
                <a:latin typeface="Calibri" pitchFamily="34" charset="0"/>
                <a:cs typeface="Calibri" pitchFamily="34" charset="0"/>
              </a:rPr>
              <a:t>i</a:t>
            </a:r>
            <a:r>
              <a:rPr lang="vi-VN" sz="3000" dirty="0">
                <a:solidFill>
                  <a:schemeClr val="bg1"/>
                </a:solidFill>
                <a:latin typeface="Calibri" pitchFamily="34" charset="0"/>
                <a:cs typeface="Calibri" pitchFamily="34" charset="0"/>
              </a:rPr>
              <a:t> Boga.</a:t>
            </a:r>
          </a:p>
          <a:p>
            <a:pPr algn="just"/>
            <a:r>
              <a:rPr lang="hr-HR" sz="3000" dirty="0">
                <a:solidFill>
                  <a:schemeClr val="bg1"/>
                </a:solidFill>
                <a:latin typeface="Calibri" pitchFamily="34" charset="0"/>
                <a:cs typeface="Calibri" pitchFamily="34" charset="0"/>
              </a:rPr>
              <a:t>Godine </a:t>
            </a:r>
            <a:r>
              <a:rPr lang="vi-VN" sz="3000" dirty="0">
                <a:solidFill>
                  <a:schemeClr val="bg1"/>
                </a:solidFill>
                <a:latin typeface="Calibri" pitchFamily="34" charset="0"/>
                <a:cs typeface="Calibri" pitchFamily="34" charset="0"/>
              </a:rPr>
              <a:t>1991</a:t>
            </a:r>
            <a:r>
              <a:rPr lang="hr-HR" sz="3000" dirty="0">
                <a:solidFill>
                  <a:schemeClr val="bg1"/>
                </a:solidFill>
                <a:latin typeface="Calibri" pitchFamily="34" charset="0"/>
                <a:cs typeface="Calibri" pitchFamily="34" charset="0"/>
              </a:rPr>
              <a:t>.</a:t>
            </a:r>
            <a:r>
              <a:rPr lang="vi-VN" sz="3000" dirty="0">
                <a:solidFill>
                  <a:schemeClr val="bg1"/>
                </a:solidFill>
                <a:latin typeface="Calibri" pitchFamily="34" charset="0"/>
                <a:cs typeface="Calibri" pitchFamily="34" charset="0"/>
              </a:rPr>
              <a:t> osniva Udrugu</a:t>
            </a:r>
            <a:r>
              <a:rPr lang="vi-VN" sz="3000" b="1" dirty="0">
                <a:solidFill>
                  <a:schemeClr val="bg1"/>
                </a:solidFill>
                <a:latin typeface="Calibri" pitchFamily="34" charset="0"/>
                <a:cs typeface="Calibri" pitchFamily="34" charset="0"/>
              </a:rPr>
              <a:t> Prijatelji talenata</a:t>
            </a:r>
            <a:r>
              <a:rPr lang="hr-BA" sz="3000" b="1" dirty="0">
                <a:solidFill>
                  <a:schemeClr val="bg1"/>
                </a:solidFill>
                <a:latin typeface="Calibri" pitchFamily="34" charset="0"/>
                <a:cs typeface="Calibri" pitchFamily="34" charset="0"/>
              </a:rPr>
              <a:t> </a:t>
            </a:r>
            <a:r>
              <a:rPr lang="vi-VN" sz="3000" dirty="0">
                <a:solidFill>
                  <a:schemeClr val="bg1"/>
                </a:solidFill>
                <a:latin typeface="Calibri" pitchFamily="34" charset="0"/>
                <a:cs typeface="Calibri" pitchFamily="34" charset="0"/>
              </a:rPr>
              <a:t>koja danas nosi njegovo ime a pomaže student</a:t>
            </a:r>
            <a:r>
              <a:rPr lang="hr-BA" sz="3000" dirty="0">
                <a:solidFill>
                  <a:schemeClr val="bg1"/>
                </a:solidFill>
                <a:latin typeface="Calibri" pitchFamily="34" charset="0"/>
                <a:cs typeface="Calibri" pitchFamily="34" charset="0"/>
              </a:rPr>
              <a:t>ima</a:t>
            </a:r>
            <a:r>
              <a:rPr lang="vi-VN" sz="3000" dirty="0">
                <a:solidFill>
                  <a:schemeClr val="bg1"/>
                </a:solidFill>
                <a:latin typeface="Calibri" pitchFamily="34" charset="0"/>
                <a:cs typeface="Calibri" pitchFamily="34" charset="0"/>
              </a:rPr>
              <a:t> slabijeg imovinskog stanja.</a:t>
            </a:r>
            <a:endParaRPr lang="hr-HR" sz="3000" dirty="0">
              <a:solidFill>
                <a:schemeClr val="bg1"/>
              </a:solidFill>
              <a:latin typeface="Calibri" pitchFamily="34" charset="0"/>
              <a:cs typeface="Calibri" pitchFamily="34" charset="0"/>
            </a:endParaRPr>
          </a:p>
          <a:p>
            <a:pPr algn="just"/>
            <a:r>
              <a:rPr lang="vi-VN" sz="3000" dirty="0">
                <a:solidFill>
                  <a:schemeClr val="bg1"/>
                </a:solidFill>
                <a:latin typeface="Calibri" pitchFamily="34" charset="0"/>
                <a:cs typeface="Calibri" pitchFamily="34" charset="0"/>
              </a:rPr>
              <a:t>Potaknuo je osnivanje </a:t>
            </a:r>
            <a:r>
              <a:rPr lang="vi-VN" sz="3000" b="1" dirty="0">
                <a:solidFill>
                  <a:schemeClr val="bg1"/>
                </a:solidFill>
                <a:latin typeface="Calibri" pitchFamily="34" charset="0"/>
                <a:cs typeface="Calibri" pitchFamily="34" charset="0"/>
              </a:rPr>
              <a:t>Društva vodiča za hodočasnike u </a:t>
            </a:r>
            <a:r>
              <a:rPr lang="hr-BA" sz="3000" b="1" dirty="0">
                <a:solidFill>
                  <a:schemeClr val="bg1"/>
                </a:solidFill>
                <a:latin typeface="Calibri" pitchFamily="34" charset="0"/>
                <a:cs typeface="Calibri" pitchFamily="34" charset="0"/>
              </a:rPr>
              <a:t>Ž</a:t>
            </a:r>
            <a:r>
              <a:rPr lang="vi-VN" sz="3000" b="1" dirty="0">
                <a:solidFill>
                  <a:schemeClr val="bg1"/>
                </a:solidFill>
                <a:latin typeface="Calibri" pitchFamily="34" charset="0"/>
                <a:cs typeface="Calibri" pitchFamily="34" charset="0"/>
              </a:rPr>
              <a:t>upi Međugorje</a:t>
            </a:r>
            <a:r>
              <a:rPr lang="vi-VN" sz="3000" dirty="0">
                <a:solidFill>
                  <a:schemeClr val="bg1"/>
                </a:solidFill>
                <a:latin typeface="Calibri" pitchFamily="34" charset="0"/>
                <a:cs typeface="Calibri" pitchFamily="34" charset="0"/>
              </a:rPr>
              <a:t> početkom devedesetih</a:t>
            </a:r>
            <a:r>
              <a:rPr lang="en-US" sz="3000" dirty="0">
                <a:solidFill>
                  <a:schemeClr val="bg1"/>
                </a:solidFill>
                <a:latin typeface="Calibri" pitchFamily="34" charset="0"/>
                <a:cs typeface="Calibri" pitchFamily="34" charset="0"/>
              </a:rPr>
              <a:t>.</a:t>
            </a:r>
            <a:endParaRPr lang="hr-HR" sz="3000" dirty="0">
              <a:solidFill>
                <a:schemeClr val="bg1"/>
              </a:solidFill>
              <a:latin typeface="Calibri" pitchFamily="34" charset="0"/>
              <a:cs typeface="Calibri" pitchFamily="34" charset="0"/>
            </a:endParaRPr>
          </a:p>
          <a:p>
            <a:pPr algn="just"/>
            <a:r>
              <a:rPr lang="en-US" sz="3000" dirty="0">
                <a:solidFill>
                  <a:schemeClr val="bg1"/>
                </a:solidFill>
                <a:latin typeface="Calibri" pitchFamily="34" charset="0"/>
                <a:cs typeface="Calibri" pitchFamily="34" charset="0"/>
              </a:rPr>
              <a:t>Dana </a:t>
            </a:r>
            <a:r>
              <a:rPr lang="vi-VN" sz="3000" dirty="0">
                <a:solidFill>
                  <a:schemeClr val="bg1"/>
                </a:solidFill>
                <a:latin typeface="Calibri" pitchFamily="34" charset="0"/>
                <a:cs typeface="Calibri" pitchFamily="34" charset="0"/>
              </a:rPr>
              <a:t>24.</a:t>
            </a:r>
            <a:r>
              <a:rPr lang="en-US" sz="3000" dirty="0">
                <a:solidFill>
                  <a:schemeClr val="bg1"/>
                </a:solidFill>
                <a:latin typeface="Calibri" pitchFamily="34" charset="0"/>
                <a:cs typeface="Calibri" pitchFamily="34" charset="0"/>
              </a:rPr>
              <a:t> </a:t>
            </a:r>
            <a:r>
              <a:rPr lang="vi-VN" sz="3000" dirty="0">
                <a:solidFill>
                  <a:schemeClr val="bg1"/>
                </a:solidFill>
                <a:latin typeface="Calibri" pitchFamily="34" charset="0"/>
                <a:cs typeface="Calibri" pitchFamily="34" charset="0"/>
              </a:rPr>
              <a:t>lipnja</a:t>
            </a:r>
            <a:r>
              <a:rPr lang="hr-HR" sz="3000" dirty="0">
                <a:solidFill>
                  <a:schemeClr val="bg1"/>
                </a:solidFill>
                <a:latin typeface="Calibri" pitchFamily="34" charset="0"/>
                <a:cs typeface="Calibri" pitchFamily="34" charset="0"/>
              </a:rPr>
              <a:t> 1992.</a:t>
            </a:r>
            <a:r>
              <a:rPr lang="vi-VN" sz="3000" dirty="0">
                <a:solidFill>
                  <a:schemeClr val="bg1"/>
                </a:solidFill>
                <a:latin typeface="Calibri" pitchFamily="34" charset="0"/>
                <a:cs typeface="Calibri" pitchFamily="34" charset="0"/>
              </a:rPr>
              <a:t> zajedno sa hodočasnicima na čelu je prve </a:t>
            </a:r>
            <a:r>
              <a:rPr lang="vi-VN" sz="3000" b="1" dirty="0">
                <a:solidFill>
                  <a:schemeClr val="bg1"/>
                </a:solidFill>
                <a:latin typeface="Calibri" pitchFamily="34" charset="0"/>
                <a:cs typeface="Calibri" pitchFamily="34" charset="0"/>
              </a:rPr>
              <a:t>Hodnje mira</a:t>
            </a:r>
            <a:r>
              <a:rPr lang="vi-VN" sz="3000" dirty="0">
                <a:solidFill>
                  <a:schemeClr val="bg1"/>
                </a:solidFill>
                <a:latin typeface="Calibri" pitchFamily="34" charset="0"/>
                <a:cs typeface="Calibri" pitchFamily="34" charset="0"/>
              </a:rPr>
              <a:t> koja se i danas održava svake godine. Hodočasti se nekoliko sati pješke od Humca, svetišta sv. Ante, do Međugorja</a:t>
            </a:r>
            <a:r>
              <a:rPr lang="hr-HR" sz="3000" dirty="0">
                <a:solidFill>
                  <a:schemeClr val="bg1"/>
                </a:solidFill>
                <a:latin typeface="Calibri" pitchFamily="34" charset="0"/>
                <a:cs typeface="Calibri" pitchFamily="34" charset="0"/>
              </a:rPr>
              <a:t>.</a:t>
            </a:r>
            <a:endParaRPr lang="vi-VN" sz="3000" dirty="0">
              <a:solidFill>
                <a:schemeClr val="bg1"/>
              </a:solidFill>
              <a:latin typeface="Calibri" pitchFamily="34" charset="0"/>
              <a:cs typeface="Calibri" pitchFamily="34" charset="0"/>
            </a:endParaRPr>
          </a:p>
          <a:p>
            <a:pPr algn="just"/>
            <a:endParaRPr lang="vi-VN" sz="3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4563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AB8D"/>
        </a:solidFill>
        <a:effectLst/>
      </p:bgPr>
    </p:bg>
    <p:spTree>
      <p:nvGrpSpPr>
        <p:cNvPr id="1" name=""/>
        <p:cNvGrpSpPr/>
        <p:nvPr/>
      </p:nvGrpSpPr>
      <p:grpSpPr>
        <a:xfrm>
          <a:off x="0" y="0"/>
          <a:ext cx="0" cy="0"/>
          <a:chOff x="0" y="0"/>
          <a:chExt cx="0" cy="0"/>
        </a:xfrm>
      </p:grpSpPr>
      <p:sp>
        <p:nvSpPr>
          <p:cNvPr id="10" name="Pravokutnik 9"/>
          <p:cNvSpPr/>
          <p:nvPr/>
        </p:nvSpPr>
        <p:spPr>
          <a:xfrm>
            <a:off x="6324600" y="1581691"/>
            <a:ext cx="11367654" cy="584775"/>
          </a:xfrm>
          <a:prstGeom prst="rect">
            <a:avLst/>
          </a:prstGeom>
        </p:spPr>
        <p:txBody>
          <a:bodyPr wrap="square">
            <a:spAutoFit/>
          </a:bodyPr>
          <a:lstStyle/>
          <a:p>
            <a:r>
              <a:rPr lang="hr-HR" sz="3200" dirty="0">
                <a:solidFill>
                  <a:schemeClr val="bg1"/>
                </a:solidFill>
              </a:rPr>
              <a:t> </a:t>
            </a:r>
          </a:p>
        </p:txBody>
      </p:sp>
      <p:grpSp>
        <p:nvGrpSpPr>
          <p:cNvPr id="11" name="Group 2"/>
          <p:cNvGrpSpPr/>
          <p:nvPr/>
        </p:nvGrpSpPr>
        <p:grpSpPr>
          <a:xfrm>
            <a:off x="-53890" y="955815"/>
            <a:ext cx="5400000" cy="1175025"/>
            <a:chOff x="-46181" y="0"/>
            <a:chExt cx="10862338" cy="1566700"/>
          </a:xfrm>
        </p:grpSpPr>
        <p:sp>
          <p:nvSpPr>
            <p:cNvPr id="12" name="AutoShape 3"/>
            <p:cNvSpPr/>
            <p:nvPr/>
          </p:nvSpPr>
          <p:spPr>
            <a:xfrm>
              <a:off x="-46181" y="0"/>
              <a:ext cx="10862338" cy="1566700"/>
            </a:xfrm>
            <a:prstGeom prst="rect">
              <a:avLst/>
            </a:prstGeom>
            <a:solidFill>
              <a:srgbClr val="FBFDF4"/>
            </a:solidFill>
          </p:spPr>
        </p:sp>
        <p:sp>
          <p:nvSpPr>
            <p:cNvPr id="13" name="TextBox 4"/>
            <p:cNvSpPr txBox="1"/>
            <p:nvPr/>
          </p:nvSpPr>
          <p:spPr>
            <a:xfrm>
              <a:off x="1748419" y="401079"/>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DOPRINOS</a:t>
              </a:r>
              <a:endParaRPr lang="en-US" sz="3600" spc="288" dirty="0">
                <a:solidFill>
                  <a:srgbClr val="C29A74"/>
                </a:solidFill>
                <a:latin typeface="Oswald"/>
              </a:endParaRPr>
            </a:p>
          </p:txBody>
        </p:sp>
      </p:grpSp>
      <p:sp>
        <p:nvSpPr>
          <p:cNvPr id="6" name="Pravokutnik 5"/>
          <p:cNvSpPr/>
          <p:nvPr/>
        </p:nvSpPr>
        <p:spPr>
          <a:xfrm>
            <a:off x="5867400" y="800100"/>
            <a:ext cx="11963400" cy="7478970"/>
          </a:xfrm>
          <a:prstGeom prst="rect">
            <a:avLst/>
          </a:prstGeom>
        </p:spPr>
        <p:txBody>
          <a:bodyPr wrap="square">
            <a:spAutoFit/>
          </a:bodyPr>
          <a:lstStyle/>
          <a:p>
            <a:pPr algn="just"/>
            <a:r>
              <a:rPr lang="hr-HR" sz="3000" dirty="0">
                <a:solidFill>
                  <a:schemeClr val="bg1"/>
                </a:solidFill>
                <a:latin typeface="Calibri" pitchFamily="34" charset="0"/>
                <a:cs typeface="Calibri" pitchFamily="34" charset="0"/>
              </a:rPr>
              <a:t>Za vrijeme rata organizirao je smještaj djece izbjeglica kao i obitelji pogođenih siromaštvom i ratom.</a:t>
            </a:r>
          </a:p>
          <a:p>
            <a:pPr algn="just"/>
            <a:r>
              <a:rPr lang="hr-HR" sz="3000" dirty="0">
                <a:solidFill>
                  <a:schemeClr val="bg1"/>
                </a:solidFill>
                <a:latin typeface="Calibri" pitchFamily="34" charset="0"/>
                <a:cs typeface="Calibri" pitchFamily="34" charset="0"/>
              </a:rPr>
              <a:t>Godine </a:t>
            </a:r>
            <a:r>
              <a:rPr lang="hr-HR" sz="3000" b="1" dirty="0">
                <a:solidFill>
                  <a:schemeClr val="bg1"/>
                </a:solidFill>
                <a:latin typeface="Calibri" pitchFamily="34" charset="0"/>
                <a:cs typeface="Calibri" pitchFamily="34" charset="0"/>
              </a:rPr>
              <a:t>1993. </a:t>
            </a:r>
            <a:r>
              <a:rPr lang="vi-VN" sz="3000" dirty="0">
                <a:solidFill>
                  <a:schemeClr val="bg1"/>
                </a:solidFill>
                <a:latin typeface="Calibri" pitchFamily="34" charset="0"/>
                <a:cs typeface="Calibri" pitchFamily="34" charset="0"/>
              </a:rPr>
              <a:t>osniva </a:t>
            </a:r>
            <a:r>
              <a:rPr lang="vi-VN" sz="3000" b="1" dirty="0">
                <a:solidFill>
                  <a:schemeClr val="bg1"/>
                </a:solidFill>
                <a:latin typeface="Calibri" pitchFamily="34" charset="0"/>
                <a:cs typeface="Calibri" pitchFamily="34" charset="0"/>
              </a:rPr>
              <a:t>Majčino selo</a:t>
            </a:r>
            <a:r>
              <a:rPr lang="vi-VN" sz="3000" dirty="0">
                <a:solidFill>
                  <a:schemeClr val="bg1"/>
                </a:solidFill>
                <a:latin typeface="Calibri" pitchFamily="34" charset="0"/>
                <a:cs typeface="Calibri" pitchFamily="34" charset="0"/>
              </a:rPr>
              <a:t> kako bi zbrinuo ratnu siročad, velikodušno mu pomažu hodočasnici iz raznih zemalja; a</a:t>
            </a:r>
            <a:r>
              <a:rPr lang="hr-HR" sz="3000" dirty="0">
                <a:solidFill>
                  <a:schemeClr val="bg1"/>
                </a:solidFill>
                <a:latin typeface="Calibri" pitchFamily="34" charset="0"/>
                <a:cs typeface="Calibri" pitchFamily="34" charset="0"/>
              </a:rPr>
              <a:t> </a:t>
            </a:r>
            <a:r>
              <a:rPr lang="vi-VN" sz="3000" dirty="0">
                <a:solidFill>
                  <a:schemeClr val="bg1"/>
                </a:solidFill>
                <a:latin typeface="Calibri" pitchFamily="34" charset="0"/>
                <a:cs typeface="Calibri" pitchFamily="34" charset="0"/>
              </a:rPr>
              <a:t>i danas ta institucija prima nezbrinutu djecu.</a:t>
            </a:r>
          </a:p>
          <a:p>
            <a:pPr algn="just"/>
            <a:r>
              <a:rPr lang="hr-HR" sz="3000" dirty="0">
                <a:solidFill>
                  <a:schemeClr val="bg1"/>
                </a:solidFill>
                <a:latin typeface="Calibri" pitchFamily="34" charset="0"/>
                <a:cs typeface="Calibri" pitchFamily="34" charset="0"/>
              </a:rPr>
              <a:t>Godine </a:t>
            </a:r>
            <a:r>
              <a:rPr lang="vi-VN" sz="3000" b="1" dirty="0">
                <a:solidFill>
                  <a:schemeClr val="bg1"/>
                </a:solidFill>
                <a:latin typeface="Calibri" pitchFamily="34" charset="0"/>
                <a:cs typeface="Calibri" pitchFamily="34" charset="0"/>
              </a:rPr>
              <a:t>1996. </a:t>
            </a:r>
            <a:r>
              <a:rPr lang="vi-VN" sz="3000" dirty="0">
                <a:solidFill>
                  <a:schemeClr val="bg1"/>
                </a:solidFill>
                <a:latin typeface="Calibri" pitchFamily="34" charset="0"/>
                <a:cs typeface="Calibri" pitchFamily="34" charset="0"/>
              </a:rPr>
              <a:t>u sklopu </a:t>
            </a:r>
            <a:r>
              <a:rPr lang="vi-VN" sz="3000" i="1" dirty="0">
                <a:solidFill>
                  <a:schemeClr val="bg1"/>
                </a:solidFill>
                <a:latin typeface="Calibri" pitchFamily="34" charset="0"/>
                <a:cs typeface="Calibri" pitchFamily="34" charset="0"/>
              </a:rPr>
              <a:t>Majčina sela </a:t>
            </a:r>
            <a:r>
              <a:rPr lang="vi-VN" sz="3000" dirty="0">
                <a:solidFill>
                  <a:schemeClr val="bg1"/>
                </a:solidFill>
                <a:latin typeface="Calibri" pitchFamily="34" charset="0"/>
                <a:cs typeface="Calibri" pitchFamily="34" charset="0"/>
              </a:rPr>
              <a:t>osniva zajednicu </a:t>
            </a:r>
            <a:r>
              <a:rPr lang="vi-VN" sz="3000" b="1" dirty="0">
                <a:solidFill>
                  <a:schemeClr val="bg1"/>
                </a:solidFill>
                <a:latin typeface="Calibri" pitchFamily="34" charset="0"/>
                <a:cs typeface="Calibri" pitchFamily="34" charset="0"/>
              </a:rPr>
              <a:t>Milosrdni Otac</a:t>
            </a:r>
            <a:r>
              <a:rPr lang="vi-VN" sz="3000" dirty="0">
                <a:solidFill>
                  <a:schemeClr val="bg1"/>
                </a:solidFill>
                <a:latin typeface="Calibri" pitchFamily="34" charset="0"/>
                <a:cs typeface="Calibri" pitchFamily="34" charset="0"/>
              </a:rPr>
              <a:t> u kojoj se liječe i ozdravljaju osobe od teških ovisnosti. Jedno vrijeme postojao je mali zoološki vrt sv. Franje.</a:t>
            </a:r>
          </a:p>
          <a:p>
            <a:pPr algn="just"/>
            <a:r>
              <a:rPr lang="vi-VN" sz="3000" dirty="0">
                <a:solidFill>
                  <a:schemeClr val="bg1"/>
                </a:solidFill>
                <a:latin typeface="Calibri" pitchFamily="34" charset="0"/>
                <a:cs typeface="Calibri" pitchFamily="34" charset="0"/>
              </a:rPr>
              <a:t>Iste godine na poticaj mnogih svećenika započinje i organizira obnove za svećenike koje se odvijaju početkom srpnja svake godine.</a:t>
            </a:r>
          </a:p>
          <a:p>
            <a:pPr algn="just"/>
            <a:r>
              <a:rPr lang="vi-VN" sz="3000" dirty="0">
                <a:solidFill>
                  <a:schemeClr val="bg1"/>
                </a:solidFill>
                <a:latin typeface="Calibri" pitchFamily="34" charset="0"/>
                <a:cs typeface="Calibri" pitchFamily="34" charset="0"/>
              </a:rPr>
              <a:t>Godinama je organizirao ekološku akciju </a:t>
            </a:r>
            <a:r>
              <a:rPr lang="hr-BA" sz="3000" b="1" dirty="0">
                <a:solidFill>
                  <a:schemeClr val="bg1"/>
                </a:solidFill>
                <a:latin typeface="Calibri" pitchFamily="34" charset="0"/>
                <a:cs typeface="Calibri" pitchFamily="34" charset="0"/>
              </a:rPr>
              <a:t>M</a:t>
            </a:r>
            <a:r>
              <a:rPr lang="vi-VN" sz="3000" b="1" dirty="0">
                <a:solidFill>
                  <a:schemeClr val="bg1"/>
                </a:solidFill>
                <a:latin typeface="Calibri" pitchFamily="34" charset="0"/>
                <a:cs typeface="Calibri" pitchFamily="34" charset="0"/>
              </a:rPr>
              <a:t>anje smeća - više cvijeća</a:t>
            </a:r>
            <a:r>
              <a:rPr lang="vi-VN" sz="3000" dirty="0">
                <a:solidFill>
                  <a:schemeClr val="bg1"/>
                </a:solidFill>
                <a:latin typeface="Calibri" pitchFamily="34" charset="0"/>
                <a:cs typeface="Calibri" pitchFamily="34" charset="0"/>
              </a:rPr>
              <a:t>; jednom godišnje sa mladim župljanima bi kupio smeće po javnim površinama župe. </a:t>
            </a:r>
          </a:p>
          <a:p>
            <a:pPr algn="just"/>
            <a:r>
              <a:rPr lang="vi-VN" sz="3000" dirty="0">
                <a:solidFill>
                  <a:schemeClr val="bg1"/>
                </a:solidFill>
                <a:latin typeface="Calibri" pitchFamily="34" charset="0"/>
                <a:cs typeface="Calibri" pitchFamily="34" charset="0"/>
              </a:rPr>
              <a:t>Često je slavio sv. </a:t>
            </a:r>
            <a:r>
              <a:rPr lang="hr-BA" sz="3000" dirty="0">
                <a:solidFill>
                  <a:schemeClr val="bg1"/>
                </a:solidFill>
                <a:latin typeface="Calibri" pitchFamily="34" charset="0"/>
                <a:cs typeface="Calibri" pitchFamily="34" charset="0"/>
              </a:rPr>
              <a:t>m</a:t>
            </a:r>
            <a:r>
              <a:rPr lang="vi-VN" sz="3000">
                <a:solidFill>
                  <a:schemeClr val="bg1"/>
                </a:solidFill>
                <a:latin typeface="Calibri" pitchFamily="34" charset="0"/>
                <a:cs typeface="Calibri" pitchFamily="34" charset="0"/>
              </a:rPr>
              <a:t>isu s </a:t>
            </a:r>
            <a:r>
              <a:rPr lang="vi-VN" sz="3000" dirty="0">
                <a:solidFill>
                  <a:schemeClr val="bg1"/>
                </a:solidFill>
                <a:latin typeface="Calibri" pitchFamily="34" charset="0"/>
                <a:cs typeface="Calibri" pitchFamily="34" charset="0"/>
              </a:rPr>
              <a:t>momcima iz zajednice Cenacolo, slušao ih, ispovijedao, hrabrio na putu njihova ozdravljenja.</a:t>
            </a:r>
            <a:endParaRPr lang="hr-HR" sz="3000" dirty="0">
              <a:solidFill>
                <a:schemeClr val="bg1"/>
              </a:solidFill>
              <a:latin typeface="Calibri" pitchFamily="34" charset="0"/>
              <a:cs typeface="Calibri" pitchFamily="34" charset="0"/>
            </a:endParaRPr>
          </a:p>
          <a:p>
            <a:pPr algn="just"/>
            <a:endParaRPr lang="hr-HR" sz="3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800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AB8D"/>
        </a:solidFill>
        <a:effectLst/>
      </p:bgPr>
    </p:bg>
    <p:spTree>
      <p:nvGrpSpPr>
        <p:cNvPr id="1" name=""/>
        <p:cNvGrpSpPr/>
        <p:nvPr/>
      </p:nvGrpSpPr>
      <p:grpSpPr>
        <a:xfrm>
          <a:off x="0" y="0"/>
          <a:ext cx="0" cy="0"/>
          <a:chOff x="0" y="0"/>
          <a:chExt cx="0" cy="0"/>
        </a:xfrm>
      </p:grpSpPr>
      <p:grpSp>
        <p:nvGrpSpPr>
          <p:cNvPr id="8" name="Group 2"/>
          <p:cNvGrpSpPr/>
          <p:nvPr/>
        </p:nvGrpSpPr>
        <p:grpSpPr>
          <a:xfrm>
            <a:off x="609600" y="419100"/>
            <a:ext cx="8382000" cy="9601200"/>
            <a:chOff x="-46181" y="0"/>
            <a:chExt cx="12192420" cy="1566700"/>
          </a:xfrm>
        </p:grpSpPr>
        <p:sp>
          <p:nvSpPr>
            <p:cNvPr id="9" name="AutoShape 3"/>
            <p:cNvSpPr/>
            <p:nvPr/>
          </p:nvSpPr>
          <p:spPr>
            <a:xfrm>
              <a:off x="-46181" y="0"/>
              <a:ext cx="10862338" cy="1566700"/>
            </a:xfrm>
            <a:prstGeom prst="rect">
              <a:avLst/>
            </a:prstGeom>
            <a:solidFill>
              <a:srgbClr val="FBFDF4"/>
            </a:solidFill>
          </p:spPr>
        </p:sp>
        <p:sp>
          <p:nvSpPr>
            <p:cNvPr id="14" name="TextBox 4"/>
            <p:cNvSpPr txBox="1"/>
            <p:nvPr/>
          </p:nvSpPr>
          <p:spPr>
            <a:xfrm>
              <a:off x="648647" y="1355320"/>
              <a:ext cx="11497592" cy="98352"/>
            </a:xfrm>
            <a:prstGeom prst="rect">
              <a:avLst/>
            </a:prstGeom>
          </p:spPr>
          <p:txBody>
            <a:bodyPr wrap="square" lIns="0" tIns="0" rIns="0" bIns="0" rtlCol="0" anchor="t">
              <a:spAutoFit/>
            </a:bodyPr>
            <a:lstStyle/>
            <a:p>
              <a:pPr>
                <a:lnSpc>
                  <a:spcPts val="4680"/>
                </a:lnSpc>
              </a:pPr>
              <a:r>
                <a:rPr lang="hr-HR" sz="2800" spc="288" dirty="0">
                  <a:solidFill>
                    <a:srgbClr val="C29A74"/>
                  </a:solidFill>
                  <a:latin typeface="+mj-lt"/>
                </a:rPr>
                <a:t>Spomenik fra Slavku u Majčinom selu</a:t>
              </a:r>
              <a:endParaRPr lang="en-US" sz="2800" spc="288" dirty="0">
                <a:solidFill>
                  <a:srgbClr val="C29A74"/>
                </a:solidFill>
                <a:latin typeface="+mj-lt"/>
              </a:endParaRPr>
            </a:p>
          </p:txBody>
        </p:sp>
      </p:grpSp>
      <p:sp>
        <p:nvSpPr>
          <p:cNvPr id="10" name="Pravokutnik 9"/>
          <p:cNvSpPr/>
          <p:nvPr/>
        </p:nvSpPr>
        <p:spPr>
          <a:xfrm>
            <a:off x="6324600" y="1581691"/>
            <a:ext cx="11367654" cy="584775"/>
          </a:xfrm>
          <a:prstGeom prst="rect">
            <a:avLst/>
          </a:prstGeom>
        </p:spPr>
        <p:txBody>
          <a:bodyPr wrap="square">
            <a:spAutoFit/>
          </a:bodyPr>
          <a:lstStyle/>
          <a:p>
            <a:r>
              <a:rPr lang="hr-HR" sz="3200" dirty="0">
                <a:solidFill>
                  <a:schemeClr val="bg1"/>
                </a:solidFill>
              </a:rPr>
              <a:t> </a:t>
            </a:r>
          </a:p>
        </p:txBody>
      </p:sp>
      <p:pic>
        <p:nvPicPr>
          <p:cNvPr id="7" name="Slika 6"/>
          <p:cNvPicPr>
            <a:picLocks noChangeAspect="1"/>
          </p:cNvPicPr>
          <p:nvPr/>
        </p:nvPicPr>
        <p:blipFill rotWithShape="1">
          <a:blip r:embed="rId2" cstate="print">
            <a:extLst>
              <a:ext uri="{28A0092B-C50C-407E-A947-70E740481C1C}">
                <a14:useLocalDpi xmlns:a14="http://schemas.microsoft.com/office/drawing/2010/main" val="0"/>
              </a:ext>
            </a:extLst>
          </a:blip>
          <a:srcRect b="3749"/>
          <a:stretch/>
        </p:blipFill>
        <p:spPr>
          <a:xfrm>
            <a:off x="963561" y="1028700"/>
            <a:ext cx="6842760" cy="6960010"/>
          </a:xfrm>
          <a:prstGeom prst="rect">
            <a:avLst/>
          </a:prstGeom>
        </p:spPr>
      </p:pic>
      <p:grpSp>
        <p:nvGrpSpPr>
          <p:cNvPr id="15" name="Group 2"/>
          <p:cNvGrpSpPr/>
          <p:nvPr/>
        </p:nvGrpSpPr>
        <p:grpSpPr>
          <a:xfrm>
            <a:off x="8381588" y="419100"/>
            <a:ext cx="9628903" cy="9601200"/>
            <a:chOff x="-393594" y="0"/>
            <a:chExt cx="11497593" cy="1566700"/>
          </a:xfrm>
        </p:grpSpPr>
        <p:sp>
          <p:nvSpPr>
            <p:cNvPr id="16" name="AutoShape 3"/>
            <p:cNvSpPr/>
            <p:nvPr/>
          </p:nvSpPr>
          <p:spPr>
            <a:xfrm>
              <a:off x="-46181" y="0"/>
              <a:ext cx="10862338" cy="1566700"/>
            </a:xfrm>
            <a:prstGeom prst="rect">
              <a:avLst/>
            </a:prstGeom>
            <a:solidFill>
              <a:srgbClr val="FBFDF4"/>
            </a:solidFill>
          </p:spPr>
        </p:sp>
        <p:sp>
          <p:nvSpPr>
            <p:cNvPr id="17" name="TextBox 4"/>
            <p:cNvSpPr txBox="1"/>
            <p:nvPr/>
          </p:nvSpPr>
          <p:spPr>
            <a:xfrm>
              <a:off x="-393594" y="1355320"/>
              <a:ext cx="11497593" cy="89228"/>
            </a:xfrm>
            <a:prstGeom prst="rect">
              <a:avLst/>
            </a:prstGeom>
          </p:spPr>
          <p:txBody>
            <a:bodyPr wrap="square" lIns="0" tIns="0" rIns="0" bIns="0" rtlCol="0" anchor="t">
              <a:spAutoFit/>
            </a:bodyPr>
            <a:lstStyle/>
            <a:p>
              <a:pPr algn="ctr">
                <a:lnSpc>
                  <a:spcPts val="4680"/>
                </a:lnSpc>
              </a:pPr>
              <a:r>
                <a:rPr lang="hr-HR" sz="2800" spc="288" dirty="0" err="1">
                  <a:solidFill>
                    <a:srgbClr val="C29A74"/>
                  </a:solidFill>
                  <a:latin typeface="+mj-lt"/>
                </a:rPr>
                <a:t>Hodnja</a:t>
              </a:r>
              <a:r>
                <a:rPr lang="hr-HR" sz="2800" spc="288" dirty="0">
                  <a:solidFill>
                    <a:srgbClr val="C29A74"/>
                  </a:solidFill>
                  <a:latin typeface="+mj-lt"/>
                </a:rPr>
                <a:t> mira</a:t>
              </a:r>
              <a:endParaRPr lang="en-US" sz="2800" spc="288" dirty="0">
                <a:solidFill>
                  <a:srgbClr val="C29A74"/>
                </a:solidFill>
                <a:latin typeface="+mj-lt"/>
              </a:endParaRPr>
            </a:p>
          </p:txBody>
        </p:sp>
      </p:grpSp>
      <p:pic>
        <p:nvPicPr>
          <p:cNvPr id="1026" name="Picture 2" descr="Pogledajte prekrasne fotografije s Hodnje mira od Humca do Međugorja | HKM"/>
          <p:cNvPicPr>
            <a:picLocks noChangeAspect="1" noChangeArrowheads="1"/>
          </p:cNvPicPr>
          <p:nvPr/>
        </p:nvPicPr>
        <p:blipFill rotWithShape="1">
          <a:blip r:embed="rId3">
            <a:extLst>
              <a:ext uri="{28A0092B-C50C-407E-A947-70E740481C1C}">
                <a14:useLocalDpi xmlns:a14="http://schemas.microsoft.com/office/drawing/2010/main" val="0"/>
              </a:ext>
            </a:extLst>
          </a:blip>
          <a:srcRect r="16126"/>
          <a:stretch/>
        </p:blipFill>
        <p:spPr bwMode="auto">
          <a:xfrm>
            <a:off x="8991600" y="1028700"/>
            <a:ext cx="8408881" cy="696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0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par>
                          <p:cTn id="11" fill="hold">
                            <p:stCondLst>
                              <p:cond delay="2000"/>
                            </p:stCondLst>
                            <p:childTnLst>
                              <p:par>
                                <p:cTn id="12" presetID="21" presetClass="entr" presetSubtype="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par>
                                <p:cTn id="15" presetID="21" presetClass="entr" presetSubtype="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AB8D"/>
        </a:solidFill>
        <a:effectLst/>
      </p:bgPr>
    </p:bg>
    <p:spTree>
      <p:nvGrpSpPr>
        <p:cNvPr id="1" name=""/>
        <p:cNvGrpSpPr/>
        <p:nvPr/>
      </p:nvGrpSpPr>
      <p:grpSpPr>
        <a:xfrm>
          <a:off x="0" y="0"/>
          <a:ext cx="0" cy="0"/>
          <a:chOff x="0" y="0"/>
          <a:chExt cx="0" cy="0"/>
        </a:xfrm>
      </p:grpSpPr>
      <p:sp>
        <p:nvSpPr>
          <p:cNvPr id="10" name="Pravokutnik 9"/>
          <p:cNvSpPr/>
          <p:nvPr/>
        </p:nvSpPr>
        <p:spPr>
          <a:xfrm>
            <a:off x="6324600" y="1581691"/>
            <a:ext cx="11367654" cy="584775"/>
          </a:xfrm>
          <a:prstGeom prst="rect">
            <a:avLst/>
          </a:prstGeom>
        </p:spPr>
        <p:txBody>
          <a:bodyPr wrap="square">
            <a:spAutoFit/>
          </a:bodyPr>
          <a:lstStyle/>
          <a:p>
            <a:r>
              <a:rPr lang="hr-HR" sz="3200" dirty="0">
                <a:solidFill>
                  <a:schemeClr val="bg1"/>
                </a:solidFill>
              </a:rPr>
              <a:t> </a:t>
            </a:r>
          </a:p>
        </p:txBody>
      </p:sp>
      <p:grpSp>
        <p:nvGrpSpPr>
          <p:cNvPr id="11" name="Group 2"/>
          <p:cNvGrpSpPr/>
          <p:nvPr/>
        </p:nvGrpSpPr>
        <p:grpSpPr>
          <a:xfrm>
            <a:off x="-53890" y="955815"/>
            <a:ext cx="5400000" cy="1175025"/>
            <a:chOff x="-46181" y="0"/>
            <a:chExt cx="10862338" cy="1566700"/>
          </a:xfrm>
        </p:grpSpPr>
        <p:sp>
          <p:nvSpPr>
            <p:cNvPr id="12" name="AutoShape 3"/>
            <p:cNvSpPr/>
            <p:nvPr/>
          </p:nvSpPr>
          <p:spPr>
            <a:xfrm>
              <a:off x="-46181" y="0"/>
              <a:ext cx="10862338" cy="1566700"/>
            </a:xfrm>
            <a:prstGeom prst="rect">
              <a:avLst/>
            </a:prstGeom>
            <a:solidFill>
              <a:srgbClr val="FBFDF4"/>
            </a:solidFill>
          </p:spPr>
        </p:sp>
        <p:sp>
          <p:nvSpPr>
            <p:cNvPr id="13" name="TextBox 4"/>
            <p:cNvSpPr txBox="1"/>
            <p:nvPr/>
          </p:nvSpPr>
          <p:spPr>
            <a:xfrm>
              <a:off x="1748419" y="401079"/>
              <a:ext cx="9031986" cy="764540"/>
            </a:xfrm>
            <a:prstGeom prst="rect">
              <a:avLst/>
            </a:prstGeom>
          </p:spPr>
          <p:txBody>
            <a:bodyPr lIns="0" tIns="0" rIns="0" bIns="0" rtlCol="0" anchor="t">
              <a:spAutoFit/>
            </a:bodyPr>
            <a:lstStyle/>
            <a:p>
              <a:pPr>
                <a:lnSpc>
                  <a:spcPts val="4680"/>
                </a:lnSpc>
              </a:pPr>
              <a:r>
                <a:rPr lang="hr-HR" sz="3600" spc="288" dirty="0">
                  <a:solidFill>
                    <a:srgbClr val="C29A74"/>
                  </a:solidFill>
                  <a:latin typeface="Oswald"/>
                </a:rPr>
                <a:t>KNJIŽEVNA DJELA</a:t>
              </a:r>
              <a:endParaRPr lang="en-US" sz="3600" spc="288" dirty="0">
                <a:solidFill>
                  <a:srgbClr val="C29A74"/>
                </a:solidFill>
                <a:latin typeface="Oswald"/>
              </a:endParaRPr>
            </a:p>
          </p:txBody>
        </p:sp>
      </p:grpSp>
      <p:sp>
        <p:nvSpPr>
          <p:cNvPr id="2" name="TekstniOkvir 1"/>
          <p:cNvSpPr txBox="1"/>
          <p:nvPr/>
        </p:nvSpPr>
        <p:spPr>
          <a:xfrm>
            <a:off x="5868000" y="799200"/>
            <a:ext cx="12268200" cy="6555641"/>
          </a:xfrm>
          <a:prstGeom prst="rect">
            <a:avLst/>
          </a:prstGeom>
          <a:noFill/>
        </p:spPr>
        <p:txBody>
          <a:bodyPr wrap="square" rtlCol="0">
            <a:spAutoFit/>
          </a:bodyPr>
          <a:lstStyle/>
          <a:p>
            <a:pPr algn="just"/>
            <a:r>
              <a:rPr lang="hr-HR" sz="3000" dirty="0">
                <a:solidFill>
                  <a:srgbClr val="FBFDF4"/>
                </a:solidFill>
                <a:latin typeface="Calibri" pitchFamily="34" charset="0"/>
                <a:cs typeface="Calibri" pitchFamily="34" charset="0"/>
              </a:rPr>
              <a:t>Penjući se bezbroj puta uz Križevac i razmatrajući Kristovu muku, akumulirao je tajnu Božje patnje za nas, te je iz svojih razmatranja  napisao </a:t>
            </a:r>
            <a:r>
              <a:rPr lang="hr-HR" sz="3000" b="1" dirty="0">
                <a:solidFill>
                  <a:srgbClr val="FBFDF4"/>
                </a:solidFill>
                <a:latin typeface="Calibri" pitchFamily="34" charset="0"/>
                <a:cs typeface="Calibri" pitchFamily="34" charset="0"/>
              </a:rPr>
              <a:t>Put križa s Isusom i Marijom uz Golgotu prema uskrsnuću. </a:t>
            </a:r>
            <a:r>
              <a:rPr lang="hr-HR" sz="3000" dirty="0">
                <a:solidFill>
                  <a:srgbClr val="FBFDF4"/>
                </a:solidFill>
                <a:latin typeface="Calibri" pitchFamily="34" charset="0"/>
                <a:cs typeface="Calibri" pitchFamily="34" charset="0"/>
              </a:rPr>
              <a:t>Preveden je na preko dvadeset jezika i postao molitvenik  milijunima, ne samo kad se penju na </a:t>
            </a:r>
            <a:r>
              <a:rPr lang="hr-HR" sz="3000" dirty="0" err="1">
                <a:solidFill>
                  <a:srgbClr val="FBFDF4"/>
                </a:solidFill>
                <a:latin typeface="Calibri" pitchFamily="34" charset="0"/>
                <a:cs typeface="Calibri" pitchFamily="34" charset="0"/>
              </a:rPr>
              <a:t>Križevac</a:t>
            </a:r>
            <a:r>
              <a:rPr lang="hr-HR" sz="3000" dirty="0">
                <a:solidFill>
                  <a:srgbClr val="FBFDF4"/>
                </a:solidFill>
                <a:latin typeface="Calibri" pitchFamily="34" charset="0"/>
                <a:cs typeface="Calibri" pitchFamily="34" charset="0"/>
              </a:rPr>
              <a:t>, nego  i kod kuće. </a:t>
            </a:r>
          </a:p>
          <a:p>
            <a:pPr algn="just"/>
            <a:r>
              <a:rPr lang="hr-HR" sz="3000" dirty="0">
                <a:solidFill>
                  <a:srgbClr val="FBFDF4"/>
                </a:solidFill>
                <a:latin typeface="Calibri" pitchFamily="34" charset="0"/>
                <a:cs typeface="Calibri" pitchFamily="34" charset="0"/>
              </a:rPr>
              <a:t>U susretu s mnogim ljudima koji su bili uvjerenja da ih Crkva ne razumije, čitave ne prihvaća, nema osjećaja za njih, on je kao svećenik te Crkve i djelom  i  pisanom riječju pokazao da Crkva ima srce. Tako piše knjige </a:t>
            </a:r>
            <a:r>
              <a:rPr lang="hr-HR" sz="3000" b="1" dirty="0">
                <a:solidFill>
                  <a:srgbClr val="FBFDF4"/>
                </a:solidFill>
                <a:latin typeface="Calibri" pitchFamily="34" charset="0"/>
                <a:cs typeface="Calibri" pitchFamily="34" charset="0"/>
              </a:rPr>
              <a:t>Slavite misu srcem, U školi ljubavi, Klanjajte se srcem mome Sinu, Slijedi me srcem</a:t>
            </a:r>
            <a:r>
              <a:rPr lang="hr-HR" sz="3000" dirty="0">
                <a:solidFill>
                  <a:srgbClr val="FBFDF4"/>
                </a:solidFill>
                <a:latin typeface="Calibri" pitchFamily="34" charset="0"/>
                <a:cs typeface="Calibri" pitchFamily="34" charset="0"/>
              </a:rPr>
              <a:t>, </a:t>
            </a:r>
            <a:r>
              <a:rPr lang="hr-HR" sz="3000" b="1" dirty="0">
                <a:solidFill>
                  <a:srgbClr val="FBFDF4"/>
                </a:solidFill>
                <a:latin typeface="Calibri" pitchFamily="34" charset="0"/>
                <a:cs typeface="Calibri" pitchFamily="34" charset="0"/>
              </a:rPr>
              <a:t>Molite zajedno radosna srca.</a:t>
            </a:r>
          </a:p>
          <a:p>
            <a:pPr algn="just"/>
            <a:r>
              <a:rPr lang="hr-HR" sz="3000" dirty="0">
                <a:solidFill>
                  <a:srgbClr val="FBFDF4"/>
                </a:solidFill>
                <a:latin typeface="Calibri" pitchFamily="34" charset="0"/>
                <a:cs typeface="Calibri" pitchFamily="34" charset="0"/>
              </a:rPr>
              <a:t>Grubom komunizmu, koji je razvio čitavu znanost kako u čovjeku probuditi potrebe za nečim što mu uopće nije potrebno, s namjerom da samo troši, te u tome trošenju i sebe potroši, fra Slavko suprotstavlja pisanu riječ u knjizi </a:t>
            </a:r>
            <a:r>
              <a:rPr lang="hr-HR" sz="3000" b="1" dirty="0">
                <a:solidFill>
                  <a:srgbClr val="FBFDF4"/>
                </a:solidFill>
                <a:latin typeface="Calibri" pitchFamily="34" charset="0"/>
                <a:cs typeface="Calibri" pitchFamily="34" charset="0"/>
              </a:rPr>
              <a:t>Postite srcem</a:t>
            </a:r>
            <a:r>
              <a:rPr lang="hr-HR" sz="3000" dirty="0">
                <a:solidFill>
                  <a:srgbClr val="FBFDF4"/>
                </a:solidFill>
                <a:latin typeface="Calibri" pitchFamily="34" charset="0"/>
                <a:cs typeface="Calibri" pitchFamily="34" charset="0"/>
              </a:rPr>
              <a:t>.</a:t>
            </a:r>
          </a:p>
        </p:txBody>
      </p:sp>
    </p:spTree>
    <p:extLst>
      <p:ext uri="{BB962C8B-B14F-4D97-AF65-F5344CB8AC3E}">
        <p14:creationId xmlns:p14="http://schemas.microsoft.com/office/powerpoint/2010/main" val="3938649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1539</Words>
  <Application>Microsoft Office PowerPoint</Application>
  <PresentationFormat>Custom</PresentationFormat>
  <Paragraphs>73</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Oswald</vt:lpstr>
      <vt:lpstr>Lato Italics</vt:lpstr>
      <vt:lpstr>Gabriola</vt:lpstr>
      <vt:lpstr>Calisto MT</vt:lpstr>
      <vt:lpstr>Microsoft Tai Le</vt:lpstr>
      <vt:lpstr>Times New Roman</vt:lpstr>
      <vt:lpstr>Calibri</vt:lpstr>
      <vt:lpstr>Wingdings</vt:lpstr>
      <vt:lpstr>French Script MT</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Korisnik</dc:creator>
  <cp:lastModifiedBy>HOME</cp:lastModifiedBy>
  <cp:revision>74</cp:revision>
  <dcterms:created xsi:type="dcterms:W3CDTF">2006-08-16T00:00:00Z</dcterms:created>
  <dcterms:modified xsi:type="dcterms:W3CDTF">2021-11-21T21:07:53Z</dcterms:modified>
  <dc:identifier>DAEuNFapIxg</dc:identifier>
</cp:coreProperties>
</file>