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3" r:id="rId41"/>
    <p:sldId id="304" r:id="rId42"/>
    <p:sldId id="299" r:id="rId43"/>
    <p:sldId id="300" r:id="rId44"/>
    <p:sldId id="305" r:id="rId45"/>
    <p:sldId id="301" r:id="rId46"/>
    <p:sldId id="302" r:id="rId4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350E6E-5B83-4C54-B1C8-7DED0FDCD9E7}" type="datetimeFigureOut">
              <a:rPr lang="hr-BA" smtClean="0"/>
              <a:t>6. 4. 2020.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1520C0-0137-4CA9-9161-20B68801AAA3}" type="slidenum">
              <a:rPr lang="hr-BA" smtClean="0"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5400600" cy="749945"/>
          </a:xfrm>
        </p:spPr>
        <p:txBody>
          <a:bodyPr/>
          <a:lstStyle/>
          <a:p>
            <a:r>
              <a:rPr lang="hr-BA" dirty="0" smtClean="0"/>
              <a:t>Zapošljavanje mladih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012" y="4509120"/>
            <a:ext cx="5184576" cy="1368152"/>
          </a:xfrm>
        </p:spPr>
        <p:txBody>
          <a:bodyPr/>
          <a:lstStyle/>
          <a:p>
            <a:r>
              <a:rPr lang="hr-BA" dirty="0" smtClean="0"/>
              <a:t>Stručne suradnice, Pedagoginje: Doris Vlašić,prof.</a:t>
            </a:r>
          </a:p>
          <a:p>
            <a:r>
              <a:rPr lang="hr-BA" dirty="0" smtClean="0"/>
              <a:t>Josipa primorac,prof.</a:t>
            </a:r>
            <a:endParaRPr lang="hr-BA" dirty="0"/>
          </a:p>
        </p:txBody>
      </p:sp>
      <p:pic>
        <p:nvPicPr>
          <p:cNvPr id="6" name="Picture 2" descr="C:\Users\Pedagogija\Desktop\employment und unemploy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096344" cy="20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229525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 smtClean="0"/>
              <a:t>Za maturante srednje škole dr.fra Slavka Barbarića, Čitluk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5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3989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BA" sz="2800" b="1" dirty="0"/>
              <a:t>Radi se o stopi nezaposlenosti koja je rekordna u euorpskim </a:t>
            </a:r>
            <a:r>
              <a:rPr lang="hr-BA" sz="2800" b="1" dirty="0" smtClean="0"/>
              <a:t>okvirima !!</a:t>
            </a:r>
            <a:endParaRPr lang="hr-BA" sz="2800" dirty="0"/>
          </a:p>
        </p:txBody>
      </p:sp>
      <p:pic>
        <p:nvPicPr>
          <p:cNvPr id="8194" name="Picture 2" descr="C:\Users\Pedagogija\Desktop\0e493a13-838d-4fd6-8eba-cab5efd8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256584" cy="2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776864" cy="9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BA" sz="2400" b="1" dirty="0">
                <a:latin typeface="Times New Roman"/>
                <a:ea typeface="Calibri"/>
                <a:cs typeface="Times New Roman"/>
              </a:rPr>
              <a:t>Odgovornost za pronalaženje posla nije samo na onome tko posao </a:t>
            </a:r>
            <a:r>
              <a:rPr lang="hr-BA" sz="2400" b="1" dirty="0" smtClean="0">
                <a:latin typeface="Times New Roman"/>
                <a:ea typeface="Calibri"/>
                <a:cs typeface="Times New Roman"/>
              </a:rPr>
              <a:t>traži !!</a:t>
            </a:r>
            <a:endParaRPr lang="hr-BA" sz="20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Pedagogija\Desktop\i-want-the-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015185" cy="33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7632848" cy="283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u="sng" dirty="0">
                <a:latin typeface="Times New Roman"/>
                <a:ea typeface="Calibri"/>
                <a:cs typeface="Times New Roman"/>
              </a:rPr>
              <a:t>U jednom provedenom </a:t>
            </a:r>
            <a:r>
              <a:rPr lang="hr-BA" u="sng" dirty="0" smtClean="0">
                <a:latin typeface="Times New Roman"/>
                <a:ea typeface="Calibri"/>
                <a:cs typeface="Times New Roman"/>
              </a:rPr>
              <a:t>istraživanju: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BA" u="sng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BA" b="1" dirty="0">
                <a:latin typeface="Times New Roman"/>
                <a:ea typeface="Calibri"/>
                <a:cs typeface="Times New Roman"/>
              </a:rPr>
              <a:t>4 % mladih kao svoj najvažniji problem navodi </a:t>
            </a:r>
            <a:r>
              <a:rPr lang="hr-BA" b="1" dirty="0" smtClean="0">
                <a:latin typeface="Times New Roman"/>
                <a:ea typeface="Calibri"/>
                <a:cs typeface="Times New Roman"/>
              </a:rPr>
              <a:t>NEZAPOSLENOST,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b="1" dirty="0" smtClean="0">
                <a:latin typeface="Times New Roman"/>
                <a:ea typeface="Calibri"/>
                <a:cs typeface="Times New Roman"/>
              </a:rPr>
              <a:t>19</a:t>
            </a:r>
            <a:r>
              <a:rPr lang="hr-BA" b="1" dirty="0">
                <a:latin typeface="Times New Roman"/>
                <a:ea typeface="Calibri"/>
                <a:cs typeface="Times New Roman"/>
              </a:rPr>
              <a:t>%  ističe da DRUŠTVO NEDOVOLJNO BRINE ZA DRUŠTVENE PROBLEME MLADIH</a:t>
            </a:r>
            <a:r>
              <a:rPr lang="hr-BA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b="1" dirty="0">
                <a:latin typeface="Times New Roman"/>
                <a:ea typeface="Calibri"/>
              </a:rPr>
              <a:t>79 % ispitanika smatra da obrazovanje koje imaju ili stječu neće ili će im samo donekle omogućiti zaposlenje.</a:t>
            </a:r>
            <a:endParaRPr lang="hr-BA" b="1" dirty="0">
              <a:ea typeface="Calibri"/>
              <a:cs typeface="Times New Roman"/>
            </a:endParaRPr>
          </a:p>
        </p:txBody>
      </p:sp>
      <p:pic>
        <p:nvPicPr>
          <p:cNvPr id="9218" name="Picture 2" descr="C:\Users\Pedagogija\Desktop\usklic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805186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75" y="404664"/>
            <a:ext cx="8208912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Postoje institucije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koje djeluju unutar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tržišta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i koje pomažu u pronalasku posla;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Ukoliko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je </a:t>
            </a:r>
            <a:r>
              <a:rPr lang="en-US" sz="2000" dirty="0" err="1"/>
              <a:t>potrebna</a:t>
            </a:r>
            <a:r>
              <a:rPr lang="en-US" sz="2000" dirty="0"/>
              <a:t> </a:t>
            </a:r>
            <a:r>
              <a:rPr lang="en-US" sz="2000" dirty="0" err="1"/>
              <a:t>pomoć</a:t>
            </a:r>
            <a:r>
              <a:rPr lang="en-US" sz="2000" dirty="0"/>
              <a:t> u </a:t>
            </a:r>
            <a:r>
              <a:rPr lang="en-US" sz="2000" dirty="0" err="1"/>
              <a:t>procjeni</a:t>
            </a:r>
            <a:r>
              <a:rPr lang="en-US" sz="2000" dirty="0"/>
              <a:t> </a:t>
            </a:r>
            <a:r>
              <a:rPr lang="en-US" sz="2000" dirty="0" err="1"/>
              <a:t>vlastitih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i </a:t>
            </a:r>
            <a:r>
              <a:rPr lang="en-US" sz="2000" dirty="0" err="1"/>
              <a:t>vještina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kreiranju</a:t>
            </a:r>
            <a:r>
              <a:rPr lang="en-US" sz="2000" dirty="0"/>
              <a:t>  </a:t>
            </a:r>
            <a:r>
              <a:rPr lang="en-US" sz="2000" dirty="0" err="1"/>
              <a:t>individualnog</a:t>
            </a:r>
            <a:r>
              <a:rPr lang="en-US" sz="2000" dirty="0"/>
              <a:t> </a:t>
            </a:r>
            <a:r>
              <a:rPr lang="en-US" sz="2000" dirty="0" err="1"/>
              <a:t>plana</a:t>
            </a:r>
            <a:r>
              <a:rPr lang="en-US" sz="2000" dirty="0"/>
              <a:t> </a:t>
            </a:r>
            <a:r>
              <a:rPr lang="en-US" sz="2000" dirty="0" err="1"/>
              <a:t>traženja</a:t>
            </a:r>
            <a:r>
              <a:rPr lang="en-US" sz="2000" dirty="0"/>
              <a:t> </a:t>
            </a:r>
            <a:r>
              <a:rPr lang="en-US" sz="2000" dirty="0" err="1"/>
              <a:t>posla</a:t>
            </a:r>
            <a:r>
              <a:rPr lang="en-US" sz="2000" dirty="0"/>
              <a:t>, </a:t>
            </a:r>
            <a:r>
              <a:rPr lang="en-US" sz="2000" dirty="0" err="1"/>
              <a:t>možete</a:t>
            </a:r>
            <a:r>
              <a:rPr lang="en-US" sz="2000" dirty="0"/>
              <a:t> se </a:t>
            </a:r>
            <a:r>
              <a:rPr lang="en-US" sz="2000" dirty="0" err="1"/>
              <a:t>obratiti</a:t>
            </a:r>
            <a:r>
              <a:rPr lang="en-US" sz="2000" dirty="0"/>
              <a:t> </a:t>
            </a:r>
            <a:r>
              <a:rPr lang="en-US" sz="2000" dirty="0" err="1" smtClean="0"/>
              <a:t>stručn</a:t>
            </a:r>
            <a:r>
              <a:rPr lang="hr-HR" sz="2000" dirty="0" smtClean="0"/>
              <a:t>jacima</a:t>
            </a:r>
            <a:r>
              <a:rPr lang="en-US" sz="2000" dirty="0" smtClean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/>
              <a:t>rade</a:t>
            </a:r>
            <a:r>
              <a:rPr lang="en-US" sz="2000" dirty="0"/>
              <a:t> </a:t>
            </a:r>
            <a:r>
              <a:rPr lang="hr-HR" sz="2000" dirty="0" smtClean="0"/>
              <a:t>na Zavodu za zapošljavanje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/>
              <a:t>savjetodavci</a:t>
            </a:r>
            <a:r>
              <a:rPr lang="en-US" sz="2000" dirty="0"/>
              <a:t>.</a:t>
            </a:r>
            <a:endParaRPr lang="hr-BA" sz="2000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 Razmislite o vještinama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koje su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potrebne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za aktivno traženje posla i poteškoćama na koje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morate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biti spremni po završetku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školovanja!!</a:t>
            </a:r>
            <a:endParaRPr lang="hr-BA" dirty="0">
              <a:ea typeface="Calibri"/>
              <a:cs typeface="Times New Roman"/>
            </a:endParaRPr>
          </a:p>
        </p:txBody>
      </p:sp>
      <p:pic>
        <p:nvPicPr>
          <p:cNvPr id="3" name="Picture 2" descr="C:\Users\Pedagogija\Desktop\Pointofsale_jo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34171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32656"/>
            <a:ext cx="4627917" cy="46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53" y="260648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BA" sz="2000" dirty="0">
                <a:latin typeface="Times New Roman"/>
                <a:ea typeface="Calibri"/>
              </a:rPr>
              <a:t>T</a:t>
            </a:r>
            <a:r>
              <a:rPr lang="hr-BA" sz="2000" dirty="0" smtClean="0">
                <a:latin typeface="Times New Roman"/>
                <a:ea typeface="Calibri"/>
              </a:rPr>
              <a:t>ijekom </a:t>
            </a:r>
            <a:r>
              <a:rPr lang="hr-BA" sz="2000" dirty="0">
                <a:latin typeface="Times New Roman"/>
                <a:ea typeface="Calibri"/>
              </a:rPr>
              <a:t>školovanja  </a:t>
            </a:r>
            <a:r>
              <a:rPr lang="hr-BA" sz="2000" dirty="0" smtClean="0">
                <a:latin typeface="Times New Roman"/>
                <a:ea typeface="Calibri"/>
              </a:rPr>
              <a:t>ste usmjereni </a:t>
            </a:r>
            <a:r>
              <a:rPr lang="hr-BA" sz="2000" dirty="0">
                <a:latin typeface="Times New Roman"/>
                <a:ea typeface="Calibri"/>
              </a:rPr>
              <a:t>na stjecanja znanja u odnosu na zanimanje kojim se </a:t>
            </a:r>
            <a:r>
              <a:rPr lang="hr-BA" sz="2000" dirty="0" smtClean="0">
                <a:latin typeface="Times New Roman"/>
                <a:ea typeface="Calibri"/>
              </a:rPr>
              <a:t>želite </a:t>
            </a:r>
            <a:r>
              <a:rPr lang="hr-BA" sz="2000" dirty="0">
                <a:latin typeface="Times New Roman"/>
                <a:ea typeface="Calibri"/>
              </a:rPr>
              <a:t>ubuduće baviti. </a:t>
            </a:r>
            <a:endParaRPr lang="hr-BA" sz="2000" dirty="0" smtClean="0">
              <a:latin typeface="Times New Roman"/>
              <a:ea typeface="Calibri"/>
            </a:endParaRPr>
          </a:p>
          <a:p>
            <a:pPr algn="just"/>
            <a:endParaRPr lang="hr-BA" sz="2000" dirty="0" smtClean="0"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BA" sz="2000" dirty="0" smtClean="0">
                <a:latin typeface="Times New Roman"/>
                <a:ea typeface="Calibri"/>
              </a:rPr>
              <a:t>Međutim</a:t>
            </a:r>
            <a:r>
              <a:rPr lang="hr-BA" sz="2000" dirty="0">
                <a:latin typeface="Times New Roman"/>
                <a:ea typeface="Calibri"/>
              </a:rPr>
              <a:t>, kada </a:t>
            </a:r>
            <a:r>
              <a:rPr lang="hr-BA" sz="2000" dirty="0" smtClean="0">
                <a:latin typeface="Times New Roman"/>
                <a:ea typeface="Calibri"/>
              </a:rPr>
              <a:t>završite </a:t>
            </a:r>
            <a:r>
              <a:rPr lang="hr-BA" sz="2000" dirty="0">
                <a:latin typeface="Times New Roman"/>
                <a:ea typeface="Calibri"/>
              </a:rPr>
              <a:t>školovanje </a:t>
            </a:r>
            <a:r>
              <a:rPr lang="hr-BA" sz="2000" dirty="0" smtClean="0">
                <a:latin typeface="Times New Roman"/>
                <a:ea typeface="Calibri"/>
              </a:rPr>
              <a:t>morate </a:t>
            </a:r>
            <a:r>
              <a:rPr lang="hr-BA" sz="2000" dirty="0">
                <a:latin typeface="Times New Roman"/>
                <a:ea typeface="Calibri"/>
              </a:rPr>
              <a:t>biti fokusirani na praktičnu primjenu stečenih vještina i znanja. </a:t>
            </a:r>
            <a:endParaRPr lang="hr-BA" sz="2000" dirty="0" smtClean="0">
              <a:latin typeface="Times New Roman"/>
              <a:ea typeface="Calibri"/>
            </a:endParaRPr>
          </a:p>
          <a:p>
            <a:pPr algn="just"/>
            <a:endParaRPr lang="hr-BA" sz="2000" dirty="0">
              <a:latin typeface="Times New Roman"/>
              <a:ea typeface="Calibri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Predstaviti naučena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znanja i stečene vještine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u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životopisu na način da budu prepoznate kao aplikativne u radnom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okruženju!</a:t>
            </a:r>
            <a:endParaRPr lang="hr-BA" sz="2000" b="1" dirty="0"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r-BA" sz="2000" dirty="0" smtClean="0"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r-BA" sz="2000" dirty="0"/>
          </a:p>
        </p:txBody>
      </p:sp>
      <p:pic>
        <p:nvPicPr>
          <p:cNvPr id="11266" name="Picture 2" descr="C:\Users\Pedagogija\Desktop\preuz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655275" cy="21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/>
              <a:t>Svrha </a:t>
            </a:r>
            <a:r>
              <a:rPr lang="hr-BA" dirty="0" smtClean="0"/>
              <a:t>CV-a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528392"/>
          </a:xfrm>
        </p:spPr>
        <p:txBody>
          <a:bodyPr>
            <a:normAutofit/>
          </a:bodyPr>
          <a:lstStyle/>
          <a:p>
            <a:pPr algn="just"/>
            <a:r>
              <a:rPr lang="hr-BA" sz="2000" dirty="0"/>
              <a:t>Životopis mora sadržavati sažetak stečenog stupnja obrazovanja, vještina i iskustva. </a:t>
            </a:r>
          </a:p>
          <a:p>
            <a:pPr algn="just"/>
            <a:r>
              <a:rPr lang="hr-BA" sz="2000" dirty="0"/>
              <a:t>Sposobnost da </a:t>
            </a:r>
            <a:r>
              <a:rPr lang="hr-BA" sz="2000" dirty="0" smtClean="0"/>
              <a:t>objasnite </a:t>
            </a:r>
            <a:r>
              <a:rPr lang="hr-BA" sz="2000" dirty="0"/>
              <a:t>odgovornosti i dužnosti </a:t>
            </a:r>
            <a:r>
              <a:rPr lang="hr-BA" sz="2000" dirty="0" smtClean="0"/>
              <a:t>koje ste </a:t>
            </a:r>
            <a:r>
              <a:rPr lang="hr-BA" sz="2000" dirty="0"/>
              <a:t>obavljali ili </a:t>
            </a:r>
            <a:r>
              <a:rPr lang="hr-BA" sz="2000" dirty="0" smtClean="0"/>
              <a:t>ste </a:t>
            </a:r>
            <a:r>
              <a:rPr lang="hr-BA" sz="2000" dirty="0"/>
              <a:t>u mogućnosti obavljati – omogućiti će </a:t>
            </a:r>
            <a:r>
              <a:rPr lang="hr-BA" sz="2000" dirty="0" smtClean="0"/>
              <a:t>vam da dobijete </a:t>
            </a:r>
            <a:r>
              <a:rPr lang="hr-BA" sz="2000" dirty="0"/>
              <a:t>zaposlenje na različitim poslovima, ali i da </a:t>
            </a:r>
            <a:r>
              <a:rPr lang="hr-BA" sz="2000" dirty="0" smtClean="0"/>
              <a:t>promijenite </a:t>
            </a:r>
            <a:r>
              <a:rPr lang="hr-BA" sz="2000" dirty="0"/>
              <a:t>radno mjesto. </a:t>
            </a:r>
          </a:p>
          <a:p>
            <a:pPr algn="just"/>
            <a:endParaRPr lang="hr-BA" b="1" i="1" u="sng" dirty="0" smtClean="0"/>
          </a:p>
          <a:p>
            <a:pPr algn="ctr"/>
            <a:r>
              <a:rPr lang="hr-BA" sz="2400" b="1" i="1" u="sng" dirty="0" smtClean="0"/>
              <a:t>Dobro </a:t>
            </a:r>
            <a:r>
              <a:rPr lang="hr-BA" sz="2400" b="1" i="1" u="sng" dirty="0"/>
              <a:t>napisan životopis dokaz je da se vaše sposobnosti uklapaju u ciljeve tvrtke za koju ste radili ili namjeravate raditi. </a:t>
            </a:r>
          </a:p>
          <a:p>
            <a:pPr marL="0" indent="0">
              <a:buNone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0333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b="1" dirty="0" smtClean="0"/>
              <a:t>Struktura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BA" sz="2000" dirty="0"/>
              <a:t>Iako životopis nije najučinkovitiji način da se pokažu vještine pismenosti ipak daje mogućnost da se pokaže sposobnost pisanja na razumljiv način tako da poslodavci mogu uvidjeti kapacitet </a:t>
            </a:r>
            <a:r>
              <a:rPr lang="hr-BA" sz="2000" dirty="0" smtClean="0"/>
              <a:t>kandidata!</a:t>
            </a:r>
          </a:p>
        </p:txBody>
      </p:sp>
      <p:pic>
        <p:nvPicPr>
          <p:cNvPr id="12290" name="Picture 2" descr="C:\Users\Pedagogij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57324"/>
            <a:ext cx="1619360" cy="2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Životopis se uglavnom piše na fragmentiran način i nije u potpunosti idealna ilustracija vještine pisanja i izražavanja pa prema tome nije ni idealna ilustracija vještine pisanja. </a:t>
            </a:r>
            <a:endParaRPr lang="hr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hr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ivotopis je važan </a:t>
            </a:r>
            <a:r>
              <a:rPr lang="hr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 za pojašnjenje stručnosti i kvalificiranosti koji pomaže u natjecanju sa ostalim kandidatima na tržištu </a:t>
            </a:r>
            <a:r>
              <a:rPr lang="hr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rada.</a:t>
            </a:r>
          </a:p>
          <a:p>
            <a:pPr algn="just"/>
            <a:endParaRPr lang="hr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Idealna dužina životopisa za osobe s prosječnim radnim iskustvom i obrazovanjem je jedna stranica te maksimalno dvije stranice za uspješne poslovne ljude ili znanstvenike.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r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edagogija\Desktop\upit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183904" cy="17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b="1" dirty="0" smtClean="0"/>
              <a:t>Samopuzdanje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dirty="0"/>
              <a:t>Sposobnost pisanja vlastitog životopisa je često odraz </a:t>
            </a:r>
            <a:r>
              <a:rPr lang="hr-BA" dirty="0" smtClean="0"/>
              <a:t>samopouzdanja</a:t>
            </a:r>
            <a:r>
              <a:rPr lang="hr-BA" dirty="0"/>
              <a:t> </a:t>
            </a:r>
            <a:r>
              <a:rPr lang="hr-BA" dirty="0" smtClean="0"/>
              <a:t>!!</a:t>
            </a:r>
            <a:endParaRPr lang="hr-BA" dirty="0"/>
          </a:p>
        </p:txBody>
      </p:sp>
      <p:pic>
        <p:nvPicPr>
          <p:cNvPr id="14339" name="Picture 3" descr="C:\Users\Pedagogija\Desktop\preuzm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320480" cy="23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442" y="1052736"/>
            <a:ext cx="7992888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 smtClean="0">
                <a:effectLst/>
                <a:latin typeface="Times New Roman"/>
                <a:ea typeface="Calibri"/>
                <a:cs typeface="Times New Roman"/>
              </a:rPr>
              <a:t>Svatko ima pravo na rad, slobodan izbor zaposlenja, pravedne i primjerene uvjete rada i </a:t>
            </a:r>
            <a:r>
              <a:rPr lang="hr-BA" sz="1600" dirty="0">
                <a:ea typeface="Calibri"/>
                <a:cs typeface="Times New Roman"/>
              </a:rPr>
              <a:t> </a:t>
            </a:r>
            <a:r>
              <a:rPr lang="hr-BA" dirty="0" smtClean="0">
                <a:effectLst/>
                <a:latin typeface="Times New Roman"/>
                <a:ea typeface="Calibri"/>
                <a:cs typeface="Times New Roman"/>
              </a:rPr>
              <a:t>na zaštitu od nezaposlenosti. </a:t>
            </a:r>
            <a:endParaRPr lang="hr-BA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 smtClean="0">
                <a:effectLst/>
                <a:latin typeface="Times New Roman"/>
                <a:ea typeface="Calibri"/>
                <a:cs typeface="Times New Roman"/>
              </a:rPr>
              <a:t>Svatko bez ikakve diskriminacije ima pravo na jednaku naknadu za jednak rad. </a:t>
            </a:r>
            <a:endParaRPr lang="hr-BA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 smtClean="0">
                <a:effectLst/>
                <a:latin typeface="Times New Roman"/>
                <a:ea typeface="Calibri"/>
                <a:cs typeface="Times New Roman"/>
              </a:rPr>
              <a:t>Svatko tko radi ima pravo na pravednu i primjerenu naknadu koja njemu i njegovoj obitelji osigurava život dostojan čovjeka i koja se prema potrebi dopunjuje drugim sredstvima socijalne zaštite. </a:t>
            </a:r>
            <a:endParaRPr lang="hr-BA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BA" dirty="0" smtClean="0">
                <a:effectLst/>
                <a:latin typeface="Times New Roman"/>
                <a:ea typeface="Calibri"/>
                <a:cs typeface="Times New Roman"/>
              </a:rPr>
              <a:t>Svatko ima pravo osnivati i pristupati sindikatima kako bi zaštitio svoje interese. </a:t>
            </a:r>
            <a:endParaRPr lang="hr-BA" sz="16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BA" b="1" u="sng" dirty="0"/>
              <a:t>Članak </a:t>
            </a:r>
            <a:r>
              <a:rPr lang="hr-BA" b="1" u="sng" dirty="0" smtClean="0"/>
              <a:t>23.  </a:t>
            </a:r>
            <a:r>
              <a:rPr lang="hr-BA" b="1" u="sng" dirty="0"/>
              <a:t>Univerzalne Deklaracije o Ljudskim pravima:</a:t>
            </a:r>
          </a:p>
        </p:txBody>
      </p:sp>
      <p:pic>
        <p:nvPicPr>
          <p:cNvPr id="2050" name="Picture 2" descr="C:\Users\Pedagogija\Desktop\620_400_1387201781pos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67" y="3573016"/>
            <a:ext cx="3744838" cy="24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hr-BA" sz="3200" dirty="0">
                <a:solidFill>
                  <a:prstClr val="black"/>
                </a:solidFill>
              </a:rPr>
              <a:t>Ljudi koji se bore s pisanjem vlastite biografije oslanjaju se na prijatelje ili na osobe koji pružaju profesionalnu podršku u pisanju ove vrste dokumenta kako bi im pomogli da njihov životopis izgleda dobro u konačnom obliku. </a:t>
            </a:r>
          </a:p>
        </p:txBody>
      </p:sp>
      <p:pic>
        <p:nvPicPr>
          <p:cNvPr id="3" name="Picture 2" descr="C:\Users\Pedagogija\Desktop\usklicnik-insel-krk-ferienwohnung-139x300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98" y="2887201"/>
            <a:ext cx="891893" cy="19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hr-BA" sz="3200" dirty="0">
                <a:solidFill>
                  <a:prstClr val="black"/>
                </a:solidFill>
              </a:rPr>
              <a:t>Ako osoba nema povjerenje u svoje sposobnosti i nije u mogućnosti da predstavi svoje kvalifikacije na adekvatan način pisanje životopisa može biti priličan </a:t>
            </a:r>
            <a:r>
              <a:rPr lang="hr-BA" sz="3200" dirty="0" smtClean="0">
                <a:solidFill>
                  <a:prstClr val="black"/>
                </a:solidFill>
              </a:rPr>
              <a:t>izazov !!</a:t>
            </a:r>
            <a:endParaRPr lang="hr-B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20940" cy="548640"/>
          </a:xfrm>
        </p:spPr>
        <p:txBody>
          <a:bodyPr/>
          <a:lstStyle/>
          <a:p>
            <a:r>
              <a:rPr lang="hr-BA" b="1" dirty="0" smtClean="0"/>
              <a:t>Poslovni intervju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520940" cy="35798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BA" sz="2400" dirty="0" smtClean="0">
                <a:latin typeface="Times New Roman"/>
                <a:ea typeface="Calibri"/>
              </a:rPr>
              <a:t>Prvi dojam </a:t>
            </a:r>
            <a:r>
              <a:rPr lang="hr-BA" sz="2400" dirty="0">
                <a:latin typeface="Times New Roman"/>
                <a:ea typeface="Calibri"/>
              </a:rPr>
              <a:t>ima izuzetno značajnu </a:t>
            </a:r>
            <a:r>
              <a:rPr lang="hr-BA" sz="2400" dirty="0" smtClean="0">
                <a:latin typeface="Times New Roman"/>
                <a:ea typeface="Calibri"/>
              </a:rPr>
              <a:t>ulogu !</a:t>
            </a:r>
          </a:p>
          <a:p>
            <a:pPr marL="0" indent="0" algn="just">
              <a:buNone/>
            </a:pPr>
            <a:endParaRPr lang="hr-BA" sz="2400" dirty="0" smtClean="0">
              <a:latin typeface="Times New Roman"/>
              <a:ea typeface="Calibri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BA" sz="2400" dirty="0">
                <a:latin typeface="Times New Roman"/>
                <a:ea typeface="Calibri"/>
              </a:rPr>
              <a:t>P</a:t>
            </a:r>
            <a:r>
              <a:rPr lang="hr-BA" sz="2400" dirty="0" smtClean="0">
                <a:latin typeface="Times New Roman"/>
                <a:ea typeface="Calibri"/>
              </a:rPr>
              <a:t>rvih </a:t>
            </a:r>
            <a:r>
              <a:rPr lang="hr-BA" sz="2400" dirty="0">
                <a:latin typeface="Times New Roman"/>
                <a:ea typeface="Calibri"/>
              </a:rPr>
              <a:t>30 sekundi su vrlo često odlučujuće za sam ishod intervjua.</a:t>
            </a:r>
            <a:endParaRPr lang="hr-BA" sz="2400" dirty="0"/>
          </a:p>
        </p:txBody>
      </p:sp>
      <p:pic>
        <p:nvPicPr>
          <p:cNvPr id="1027" name="Picture 3" descr="C:\Users\Pedagogija\Desktop\Fotolia_147775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800748" cy="27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64896" cy="13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400" b="1" dirty="0">
                <a:latin typeface="Times New Roman"/>
                <a:ea typeface="Calibri"/>
                <a:cs typeface="Times New Roman"/>
              </a:rPr>
              <a:t>Prilikom traženja posla izuzetno je važno dobro promisliti o svojim vještinama i sposbnostima koje će biti predstavljene poslodavcu.</a:t>
            </a:r>
            <a:endParaRPr lang="hr-BA" sz="2000" dirty="0">
              <a:ea typeface="Calibri"/>
              <a:cs typeface="Times New Roman"/>
            </a:endParaRPr>
          </a:p>
        </p:txBody>
      </p:sp>
      <p:pic>
        <p:nvPicPr>
          <p:cNvPr id="3" name="Picture 2" descr="C:\Users\Pedagogija\Desktop\preuzm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4320480" cy="28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136904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400" b="1" dirty="0">
                <a:latin typeface="Times New Roman"/>
                <a:ea typeface="Calibri"/>
                <a:cs typeface="Times New Roman"/>
              </a:rPr>
              <a:t>Vještine možemo podijeliti u tri skupine:</a:t>
            </a:r>
            <a:endParaRPr lang="hr-BA" sz="20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Pedagogija\Desktop\preuzm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045421" cy="24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72" y="260648"/>
            <a:ext cx="792088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ADAPTIVNE VJEŠTINE (OSOBNE KARAKTERISTIKE</a:t>
            </a:r>
            <a:r>
              <a:rPr lang="hr-BA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hr-BA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hr-BA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hr-B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ještine </a:t>
            </a:r>
            <a:r>
              <a:rPr lang="hr-BA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koje nam omogućavaju da se prilagodimo različitim situacijama</a:t>
            </a:r>
            <a:r>
              <a:rPr lang="hr-B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hr-BA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hr-B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hr-BA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Npr.: točnost, pouzdanost, iskrenost, </a:t>
            </a:r>
            <a:r>
              <a:rPr lang="hr-B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prilagodljivost.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hr-BA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hr-BA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One </a:t>
            </a:r>
            <a:r>
              <a:rPr lang="hr-BA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 vezane za karakter osobe koja traži posao.</a:t>
            </a:r>
            <a:endParaRPr lang="hr-BA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776864" cy="27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BA" sz="3200" b="1" dirty="0" smtClean="0">
                <a:latin typeface="Times New Roman"/>
                <a:ea typeface="Calibri"/>
                <a:cs typeface="Times New Roman"/>
              </a:rPr>
              <a:t>2.  PRENOSIVE </a:t>
            </a:r>
            <a:r>
              <a:rPr lang="hr-BA" sz="3200" b="1" dirty="0">
                <a:latin typeface="Times New Roman"/>
                <a:ea typeface="Calibri"/>
                <a:cs typeface="Times New Roman"/>
              </a:rPr>
              <a:t>VJEŠTINE </a:t>
            </a:r>
            <a:endParaRPr lang="hr-BA" sz="3200" b="1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r-BA" sz="2000" b="1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BA" sz="2800" dirty="0" smtClean="0">
                <a:latin typeface="Times New Roman"/>
                <a:ea typeface="Calibri"/>
                <a:cs typeface="Times New Roman"/>
              </a:rPr>
              <a:t>Vještine </a:t>
            </a:r>
            <a:r>
              <a:rPr lang="hr-BA" sz="2800" dirty="0">
                <a:latin typeface="Times New Roman"/>
                <a:ea typeface="Calibri"/>
                <a:cs typeface="Times New Roman"/>
              </a:rPr>
              <a:t>koje se koriste u različitim poslovima poput rada na računalu ili služenja određenim kompjuterskim programima.</a:t>
            </a:r>
            <a:endParaRPr lang="hr-B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7920880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BA" sz="3200" b="1" dirty="0" smtClean="0">
                <a:latin typeface="Times New Roman"/>
                <a:ea typeface="Calibri"/>
                <a:cs typeface="Times New Roman"/>
              </a:rPr>
              <a:t>3. PROFESIONALNE </a:t>
            </a:r>
            <a:r>
              <a:rPr lang="hr-BA" sz="3200" b="1" dirty="0">
                <a:latin typeface="Times New Roman"/>
                <a:ea typeface="Calibri"/>
                <a:cs typeface="Times New Roman"/>
              </a:rPr>
              <a:t>VJEŠTINE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BA" sz="2800" dirty="0" smtClean="0">
                <a:latin typeface="Times New Roman"/>
                <a:ea typeface="Calibri"/>
                <a:cs typeface="Times New Roman"/>
              </a:rPr>
              <a:t>Vezane su </a:t>
            </a:r>
            <a:r>
              <a:rPr lang="hr-BA" sz="2800" dirty="0">
                <a:latin typeface="Times New Roman"/>
                <a:ea typeface="Calibri"/>
                <a:cs typeface="Times New Roman"/>
              </a:rPr>
              <a:t>za određeni posao, npr</a:t>
            </a:r>
            <a:r>
              <a:rPr lang="hr-BA" sz="2800" dirty="0" smtClean="0">
                <a:latin typeface="Times New Roman"/>
                <a:ea typeface="Calibri"/>
                <a:cs typeface="Times New Roman"/>
              </a:rPr>
              <a:t>. kuhar </a:t>
            </a:r>
            <a:r>
              <a:rPr lang="hr-BA" sz="2800" dirty="0">
                <a:latin typeface="Times New Roman"/>
                <a:ea typeface="Calibri"/>
                <a:cs typeface="Times New Roman"/>
              </a:rPr>
              <a:t>treba znati rezati namirnice i pravilno ih održavati.</a:t>
            </a:r>
            <a:endParaRPr lang="hr-B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136904" cy="555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000" b="1" dirty="0">
                <a:latin typeface="Times New Roman"/>
                <a:ea typeface="Calibri"/>
                <a:cs typeface="Times New Roman"/>
              </a:rPr>
              <a:t>SPOSOBNOSTI – </a:t>
            </a:r>
            <a:r>
              <a:rPr lang="hr-BA" sz="2000" dirty="0">
                <a:latin typeface="Times New Roman"/>
                <a:ea typeface="Calibri"/>
                <a:cs typeface="Times New Roman"/>
              </a:rPr>
              <a:t>Su temeljne čovjekove osobine. One određuju pojedinčev domet u nekoj aktivnosti. </a:t>
            </a:r>
            <a:endParaRPr lang="hr-BA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000" dirty="0">
                <a:latin typeface="Times New Roman"/>
                <a:ea typeface="Calibri"/>
                <a:cs typeface="Times New Roman"/>
              </a:rPr>
              <a:t>Sposobnosti mogu biti:</a:t>
            </a:r>
            <a:endParaRPr lang="hr-BA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r-BA" sz="2000" b="1" u="sng" dirty="0">
                <a:latin typeface="Times New Roman"/>
                <a:ea typeface="Calibri"/>
                <a:cs typeface="Times New Roman"/>
              </a:rPr>
              <a:t>INTELEKTUALNE</a:t>
            </a:r>
            <a:r>
              <a:rPr lang="hr-BA" sz="2000" dirty="0">
                <a:latin typeface="Times New Roman"/>
                <a:ea typeface="Calibri"/>
                <a:cs typeface="Times New Roman"/>
              </a:rPr>
              <a:t>  - Npr.: Sposobnost rasuđivanja, rječitost, sposobnost </a:t>
            </a:r>
            <a:r>
              <a:rPr lang="hr-BA" sz="2000" dirty="0" smtClean="0">
                <a:latin typeface="Times New Roman"/>
                <a:ea typeface="Calibri"/>
                <a:cs typeface="Times New Roman"/>
              </a:rPr>
              <a:t>pamćenja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hr-BA" sz="2000" dirty="0" smtClean="0">
              <a:latin typeface="Times New Roman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r-BA" sz="2000" b="1" u="sng" dirty="0" smtClean="0">
                <a:latin typeface="Times New Roman"/>
                <a:ea typeface="Calibri"/>
                <a:cs typeface="Times New Roman"/>
              </a:rPr>
              <a:t>MOTORIČKE</a:t>
            </a:r>
            <a:r>
              <a:rPr lang="hr-BA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BA" sz="2000" dirty="0">
                <a:latin typeface="Times New Roman"/>
                <a:ea typeface="Calibri"/>
                <a:cs typeface="Times New Roman"/>
              </a:rPr>
              <a:t>– Npr.: Brzina reagiranja, tjelesna snaga, ručna </a:t>
            </a:r>
            <a:r>
              <a:rPr lang="hr-BA" sz="2000" dirty="0" smtClean="0">
                <a:latin typeface="Times New Roman"/>
                <a:ea typeface="Calibri"/>
                <a:cs typeface="Times New Roman"/>
              </a:rPr>
              <a:t>spretnost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r-BA" sz="20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sz="2000" b="1" u="sng" dirty="0" smtClean="0">
                <a:latin typeface="Times New Roman"/>
                <a:ea typeface="Calibri"/>
                <a:cs typeface="Times New Roman"/>
              </a:rPr>
              <a:t>SENZORNE</a:t>
            </a:r>
            <a:r>
              <a:rPr lang="hr-BA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BA" sz="2000" dirty="0">
                <a:latin typeface="Times New Roman"/>
                <a:ea typeface="Calibri"/>
                <a:cs typeface="Times New Roman"/>
              </a:rPr>
              <a:t>– Npr.: Oštrina vida, taktilna osjetljivost</a:t>
            </a:r>
            <a:endParaRPr lang="hr-BA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BA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Svako 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zanimanje traži određeni sklop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sposobnosti</a:t>
            </a:r>
            <a:r>
              <a:rPr lang="hr-BA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hr-BA" sz="2000" b="1" dirty="0" smtClean="0">
                <a:latin typeface="Times New Roman"/>
                <a:ea typeface="Calibri"/>
                <a:cs typeface="Times New Roman"/>
              </a:rPr>
              <a:t>!!</a:t>
            </a:r>
            <a:endParaRPr lang="hr-BA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BA" sz="20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BA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46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3200" b="1" dirty="0"/>
              <a:t>Š</a:t>
            </a:r>
            <a:r>
              <a:rPr lang="hr-BA" sz="3200" b="1" dirty="0" smtClean="0"/>
              <a:t>to </a:t>
            </a:r>
            <a:r>
              <a:rPr lang="hr-BA" sz="3200" b="1" dirty="0"/>
              <a:t>je </a:t>
            </a:r>
            <a:r>
              <a:rPr lang="hr-BA" sz="3200" b="1" dirty="0" smtClean="0"/>
              <a:t>I. </a:t>
            </a:r>
            <a:r>
              <a:rPr lang="hr-BA" sz="3200" b="1" dirty="0"/>
              <a:t>s</a:t>
            </a:r>
            <a:r>
              <a:rPr lang="hr-BA" sz="3200" b="1" dirty="0" smtClean="0"/>
              <a:t>vibanj </a:t>
            </a:r>
            <a:r>
              <a:rPr lang="hr-BA" sz="3200" b="1" dirty="0"/>
              <a:t>i zašto ga obilježavamo?</a:t>
            </a:r>
          </a:p>
        </p:txBody>
      </p:sp>
      <p:pic>
        <p:nvPicPr>
          <p:cNvPr id="3" name="Picture 3" descr="C:\Users\Pedagogija\Desktop\join-job-fair-as-job-see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104456" cy="26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3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BA" sz="2800" b="1" u="sng" dirty="0"/>
              <a:t>Što je </a:t>
            </a:r>
            <a:r>
              <a:rPr lang="hr-BA" sz="2800" b="1" u="sng" dirty="0" smtClean="0"/>
              <a:t>nezaposlenost?</a:t>
            </a:r>
          </a:p>
          <a:p>
            <a:pPr algn="just"/>
            <a:endParaRPr lang="hr-BA" sz="2800" b="1" u="sng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BA" sz="2800" b="1" u="sng" dirty="0" smtClean="0"/>
              <a:t>Kada </a:t>
            </a:r>
            <a:r>
              <a:rPr lang="hr-BA" sz="2800" b="1" u="sng" dirty="0"/>
              <a:t>se jedna osoba smatra nezaposlenom?</a:t>
            </a:r>
            <a:endParaRPr lang="hr-BA" sz="2800" dirty="0"/>
          </a:p>
        </p:txBody>
      </p:sp>
      <p:pic>
        <p:nvPicPr>
          <p:cNvPr id="3074" name="Picture 2" descr="C:\Users\Pedagogija\Desktop\Youth-4-Unemploym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992216" cy="31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BA" sz="2800" dirty="0">
                <a:latin typeface="Times New Roman"/>
                <a:ea typeface="Calibri"/>
              </a:rPr>
              <a:t>I</a:t>
            </a:r>
            <a:r>
              <a:rPr lang="hr-BA" sz="2800" dirty="0" smtClean="0">
                <a:latin typeface="Times New Roman"/>
                <a:ea typeface="Calibri"/>
              </a:rPr>
              <a:t>. </a:t>
            </a:r>
            <a:r>
              <a:rPr lang="hr-BA" sz="2800" dirty="0">
                <a:latin typeface="Times New Roman"/>
                <a:ea typeface="Calibri"/>
              </a:rPr>
              <a:t>s</a:t>
            </a:r>
            <a:r>
              <a:rPr lang="hr-BA" sz="2800" dirty="0" smtClean="0">
                <a:latin typeface="Times New Roman"/>
                <a:ea typeface="Calibri"/>
              </a:rPr>
              <a:t>vibanj </a:t>
            </a:r>
            <a:r>
              <a:rPr lang="hr-BA" sz="2800" dirty="0">
                <a:latin typeface="Times New Roman"/>
                <a:ea typeface="Calibri"/>
              </a:rPr>
              <a:t>se širom svijeta i danas obilježava u spomen na one koji su svojom borbom doprinijeli današnjem poimanju koncepta dostojanstvenog rada za čije se </a:t>
            </a:r>
            <a:r>
              <a:rPr lang="hr-BA" sz="2800" dirty="0" smtClean="0">
                <a:latin typeface="Times New Roman"/>
                <a:ea typeface="Calibri"/>
              </a:rPr>
              <a:t>ostvarenje </a:t>
            </a:r>
            <a:r>
              <a:rPr lang="hr-BA" sz="2800" dirty="0">
                <a:latin typeface="Times New Roman"/>
                <a:ea typeface="Calibri"/>
              </a:rPr>
              <a:t>i danas mnogi bore</a:t>
            </a:r>
            <a:r>
              <a:rPr lang="hr-BA" sz="2800" dirty="0" smtClean="0">
                <a:latin typeface="Times New Roman"/>
                <a:ea typeface="Calibri"/>
              </a:rPr>
              <a:t>.</a:t>
            </a:r>
            <a:endParaRPr lang="hr-BA" sz="2800" dirty="0"/>
          </a:p>
        </p:txBody>
      </p:sp>
    </p:spTree>
    <p:extLst>
      <p:ext uri="{BB962C8B-B14F-4D97-AF65-F5344CB8AC3E}">
        <p14:creationId xmlns:p14="http://schemas.microsoft.com/office/powerpoint/2010/main" val="21419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848872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BA" sz="2400" dirty="0">
                <a:latin typeface="Times New Roman"/>
                <a:ea typeface="Calibri"/>
                <a:cs typeface="Times New Roman"/>
              </a:rPr>
              <a:t>Pravo na rad se često pogrešno razumijeva kao pravo na </a:t>
            </a:r>
            <a:r>
              <a:rPr lang="hr-BA" sz="2400" dirty="0" smtClean="0">
                <a:latin typeface="Times New Roman"/>
                <a:ea typeface="Calibri"/>
                <a:cs typeface="Times New Roman"/>
              </a:rPr>
              <a:t>posao!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BA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BA" sz="2400" dirty="0">
                <a:latin typeface="Times New Roman"/>
                <a:ea typeface="Calibri"/>
                <a:cs typeface="Times New Roman"/>
              </a:rPr>
              <a:t>Kao standard ljudskih prava, </a:t>
            </a:r>
            <a:r>
              <a:rPr lang="hr-BA" sz="2400" b="1" i="1" dirty="0">
                <a:latin typeface="Times New Roman"/>
                <a:ea typeface="Calibri"/>
                <a:cs typeface="Times New Roman"/>
              </a:rPr>
              <a:t>ono u svojoj osnovi znači da država mora obezbijediti pristup radu svima bez diskriminacije i poduzeti konkretne mjere za povećanje broja radnih mjesta te osigurati pravedne uvjete rada, ali  ne i da svatko mora dobiti posao.</a:t>
            </a:r>
            <a:endParaRPr lang="hr-BA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2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632848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Važne dimenzije prava na rad su one koje osiguravaju dostojanstven rad, odnosno: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Pristojne uvjete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rada,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Pravednu nadoknadu za izvršen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rad,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Pravo na plaćen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odmor,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Zaštitu od iskorištavanja i diskriminacije na radnom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mjestu,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Pravo na udruživanje u sindikate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Pravo na stupanje u štrajk onda kada uvjeti rada nisu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pravedni.</a:t>
            </a:r>
            <a:endParaRPr lang="hr-B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064896" cy="289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dirty="0">
                <a:latin typeface="Times New Roman"/>
                <a:ea typeface="Calibri"/>
                <a:cs typeface="Times New Roman"/>
              </a:rPr>
              <a:t>Proces aktivnog traženja posla nipošto nije jednostavan. </a:t>
            </a:r>
            <a:endParaRPr lang="hr-BA" sz="24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dirty="0" smtClean="0">
                <a:latin typeface="Times New Roman"/>
                <a:ea typeface="Calibri"/>
                <a:cs typeface="Times New Roman"/>
              </a:rPr>
              <a:t>Samo </a:t>
            </a:r>
            <a:r>
              <a:rPr lang="hr-BA" sz="2400" dirty="0">
                <a:latin typeface="Times New Roman"/>
                <a:ea typeface="Calibri"/>
                <a:cs typeface="Times New Roman"/>
              </a:rPr>
              <a:t>gledati oglase i prijavljivati se na njih katkada nije dovoljno. </a:t>
            </a:r>
            <a:endParaRPr lang="hr-BA" sz="24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dirty="0" smtClean="0">
                <a:latin typeface="Times New Roman"/>
                <a:ea typeface="Calibri"/>
                <a:cs typeface="Times New Roman"/>
              </a:rPr>
              <a:t>Neophodno </a:t>
            </a:r>
            <a:r>
              <a:rPr lang="hr-BA" sz="2400" dirty="0">
                <a:latin typeface="Times New Roman"/>
                <a:ea typeface="Calibri"/>
                <a:cs typeface="Times New Roman"/>
              </a:rPr>
              <a:t>je poslodavce zvati, ići direktno kod njih čak i kada ne nude posao u oglasima, predstaviti se, ostaviti svoj CV i boriti se sa odbijanjem što može biti jako frustrirajuće.</a:t>
            </a:r>
            <a:endParaRPr lang="hr-BA" sz="20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Pedagogija\Desktop\preuzm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56714"/>
            <a:ext cx="3096344" cy="18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13690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800" dirty="0">
                <a:latin typeface="Times New Roman"/>
                <a:ea typeface="Calibri"/>
                <a:cs typeface="Times New Roman"/>
              </a:rPr>
              <a:t>Prilikom traženja posla poželjno je razmisliti o svojim ZNANJIMA I VJEŠTINAMA, te uskladiti vlastita očekivanja i planove </a:t>
            </a:r>
            <a:r>
              <a:rPr lang="hr-BA" sz="2800" dirty="0" smtClean="0">
                <a:latin typeface="Times New Roman"/>
                <a:ea typeface="Calibri"/>
                <a:cs typeface="Times New Roman"/>
              </a:rPr>
              <a:t>s </a:t>
            </a:r>
            <a:r>
              <a:rPr lang="hr-BA" sz="2800" dirty="0">
                <a:latin typeface="Times New Roman"/>
                <a:ea typeface="Calibri"/>
                <a:cs typeface="Times New Roman"/>
              </a:rPr>
              <a:t>potrebama na tržištu rada i potrebama poslodavaca.</a:t>
            </a:r>
            <a:endParaRPr lang="hr-B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6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364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r-BA" sz="2800" b="1" dirty="0">
                <a:latin typeface="Times New Roman"/>
                <a:ea typeface="Calibri"/>
                <a:cs typeface="Times New Roman"/>
              </a:rPr>
              <a:t>Važno je da osvijestite koja ZNANJA, VJEŠTINE I SPOSOBNOSTI </a:t>
            </a:r>
            <a:r>
              <a:rPr lang="hr-BA" sz="2800" b="1" dirty="0" smtClean="0">
                <a:latin typeface="Times New Roman"/>
                <a:ea typeface="Calibri"/>
                <a:cs typeface="Times New Roman"/>
              </a:rPr>
              <a:t>posjedujete,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r-BA" sz="2800" b="1" dirty="0">
                <a:latin typeface="Times New Roman"/>
                <a:ea typeface="Calibri"/>
                <a:cs typeface="Times New Roman"/>
              </a:rPr>
              <a:t>I</a:t>
            </a:r>
            <a:r>
              <a:rPr lang="hr-BA" sz="2800" b="1" dirty="0" smtClean="0">
                <a:latin typeface="Times New Roman"/>
                <a:ea typeface="Calibri"/>
                <a:cs typeface="Times New Roman"/>
              </a:rPr>
              <a:t>dentificirate </a:t>
            </a:r>
            <a:r>
              <a:rPr lang="hr-BA" sz="2800" b="1" dirty="0">
                <a:latin typeface="Times New Roman"/>
                <a:ea typeface="Calibri"/>
                <a:cs typeface="Times New Roman"/>
              </a:rPr>
              <a:t>područja i znanja koja je potrebno unaprijediti kako bi lakše našli posao. (Informatičke vještine, strani jezici, korištenje novih tehnologija u pojedinim zanimanjima i slično</a:t>
            </a:r>
            <a:r>
              <a:rPr lang="hr-BA" sz="2800" b="1" dirty="0" smtClean="0">
                <a:latin typeface="Times New Roman"/>
                <a:ea typeface="Calibri"/>
                <a:cs typeface="Times New Roman"/>
              </a:rPr>
              <a:t>).</a:t>
            </a:r>
            <a:endParaRPr lang="hr-B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5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2514"/>
            <a:ext cx="8064896" cy="498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Institucije koje se bave zapošljavanjem, kao što su Službe/Agencije za zapošljavanje su na raspolaganju svim nezaposlenim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osobama.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Ukoliko </a:t>
            </a: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vam je potrebna pomoć u procjeni vlastitih znanja i vještina ili kreiranju  individualnog plana traženja posla, možete se obratiti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stručnim osobama </a:t>
            </a:r>
            <a:r>
              <a:rPr lang="hr-B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koji u Biroima rade kao </a:t>
            </a:r>
            <a:r>
              <a:rPr lang="hr-B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savjetodavci.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r-B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Klubovi </a:t>
            </a:r>
            <a:r>
              <a:rPr lang="hr-B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 traženje posla su jedan od načina da se mladi aktiviraju i uključe u proces traženja posla i implementiraju se u suradnji sa Federalnim zavodom za zapošljavanje a u okviru Projekta Yep.</a:t>
            </a:r>
            <a:endParaRPr lang="hr-BA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edagogij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2666556" cy="14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680" y="18864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/>
              <a:t>DEFICITARNE I SUFICITARNE KATEGORIJE POSLOVA</a:t>
            </a:r>
            <a:endParaRPr lang="hr-BA" sz="3200" dirty="0"/>
          </a:p>
        </p:txBody>
      </p:sp>
      <p:pic>
        <p:nvPicPr>
          <p:cNvPr id="18434" name="Picture 2" descr="C:\Users\Pedagogija\Desktop\deficitarna zanima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486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Najtraženija zanimanja u BiH s visokom stručnom spremom (VSS) su:</a:t>
            </a:r>
            <a:endParaRPr lang="hr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Pedagogija\Desktop\punto_esclamativ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90" y="1988840"/>
            <a:ext cx="2649066" cy="30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00" y="162880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Građevinski inženjer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Strojarski inženjer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Elektroinženjer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Doktor medicine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Farmaceut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Informatičar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Arhitekt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Ekonomist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s-Latn-BA" sz="2400" dirty="0"/>
              <a:t>Stomatolog</a:t>
            </a:r>
            <a:endParaRPr lang="en-US" sz="2400" dirty="0"/>
          </a:p>
        </p:txBody>
      </p:sp>
      <p:pic>
        <p:nvPicPr>
          <p:cNvPr id="20482" name="Picture 2" descr="C:\Users\Pedagogija\Desktop\STVARN-VAY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16" y="340307"/>
            <a:ext cx="3765460" cy="12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70" y="33265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BA" sz="2800" b="1" dirty="0" smtClean="0"/>
              <a:t>Nezaposleni </a:t>
            </a:r>
            <a:r>
              <a:rPr lang="hr-BA" sz="2800" b="1" dirty="0"/>
              <a:t>su osobe starije od 16 godina, sposobne i voljne raditi, aktivno traže posao, ali su bez posla.</a:t>
            </a:r>
            <a:endParaRPr lang="hr-B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5" y="1717651"/>
            <a:ext cx="7920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b="1" dirty="0"/>
              <a:t>Ovaj status se razlikuje od statusa ekonomski neaktivnih </a:t>
            </a:r>
            <a:r>
              <a:rPr lang="hr-BA" sz="2800" b="1" dirty="0" smtClean="0"/>
              <a:t>osoba jer one niti </a:t>
            </a:r>
            <a:r>
              <a:rPr lang="hr-BA" sz="2800" b="1" dirty="0"/>
              <a:t>imaju posao niti ga traže. </a:t>
            </a:r>
            <a:endParaRPr lang="hr-BA" sz="2800" dirty="0"/>
          </a:p>
        </p:txBody>
      </p:sp>
      <p:pic>
        <p:nvPicPr>
          <p:cNvPr id="4098" name="Picture 2" descr="C:\Users\Pedagogija\Desktop\JobSites.Fea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324130" cy="22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04856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/>
                <a:ea typeface="Times New Roman"/>
              </a:rPr>
              <a:t>Sa srednjom stručnom spremom (SSS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):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/>
              <a:t>Poljoprivredni tehničar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/>
              <a:t>Medicinski tehničar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/>
              <a:t>Građevinski tehničar</a:t>
            </a:r>
            <a:endParaRPr 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/>
              <a:t>Fizioterapeut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4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984776" cy="65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/>
                <a:ea typeface="Times New Roman"/>
              </a:rPr>
              <a:t>Od VKV i KV 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radnika: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Brijač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Obućar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Postolar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Kemijski čistač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Pekar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Keramičar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Zidar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Staklar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Vozači </a:t>
            </a:r>
            <a:r>
              <a:rPr lang="hr-BA" sz="2400" dirty="0"/>
              <a:t>raznih dostavnih </a:t>
            </a:r>
            <a:r>
              <a:rPr lang="hr-BA" sz="2400" dirty="0" smtClean="0"/>
              <a:t>vozila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/>
              <a:t>T</a:t>
            </a:r>
            <a:r>
              <a:rPr lang="hr-BA" sz="2400" dirty="0" smtClean="0"/>
              <a:t>okar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Tapetar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Zavarivač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Krojač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Vodoinstalater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Metalski </a:t>
            </a:r>
            <a:r>
              <a:rPr lang="hr-BA" sz="2400" dirty="0"/>
              <a:t>stručnjak</a:t>
            </a:r>
            <a:endParaRPr lang="en-US" sz="2400" dirty="0"/>
          </a:p>
          <a:p>
            <a:pPr algn="just">
              <a:spcAft>
                <a:spcPts val="1500"/>
              </a:spcAft>
            </a:pPr>
            <a:endParaRPr lang="hr-HR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uficitarna zanimanja sa VSS su:  </a:t>
            </a:r>
            <a:endParaRPr lang="hr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edagogija\Desktop\punto_esclamativ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90" y="1988840"/>
            <a:ext cx="2649066" cy="30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Dipl.kriminalist,</a:t>
            </a:r>
            <a:endParaRPr lang="hr-HR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HR" sz="2400" dirty="0"/>
              <a:t>D</a:t>
            </a:r>
            <a:r>
              <a:rPr lang="hr-BA" sz="2400" dirty="0" smtClean="0"/>
              <a:t>ipl. </a:t>
            </a:r>
            <a:r>
              <a:rPr lang="hr-BA" sz="2400" dirty="0"/>
              <a:t>e</a:t>
            </a:r>
            <a:r>
              <a:rPr lang="hr-BA" sz="2400" dirty="0" smtClean="0"/>
              <a:t>konomist,</a:t>
            </a:r>
            <a:endParaRPr lang="hr-HR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Dipl. pravnik,</a:t>
            </a:r>
            <a:endParaRPr lang="hr-HR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Dipl. politolog,</a:t>
            </a:r>
            <a:endParaRPr lang="hr-HR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Dipl. novinar,</a:t>
            </a:r>
            <a:endParaRPr lang="hr-HR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Socijalni radnik</a:t>
            </a:r>
            <a:r>
              <a:rPr lang="hr-HR" sz="2400" dirty="0" smtClean="0"/>
              <a:t>,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Pedagog</a:t>
            </a:r>
            <a:r>
              <a:rPr lang="hr-HR" sz="2400" dirty="0" smtClean="0"/>
              <a:t>,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hr-BA" sz="2400" dirty="0" smtClean="0"/>
              <a:t>Sociolog.</a:t>
            </a:r>
            <a:endParaRPr lang="en-US" sz="2400" dirty="0"/>
          </a:p>
          <a:p>
            <a:pPr algn="just"/>
            <a:r>
              <a:rPr lang="bs-Latn-BA" sz="2400" dirty="0"/>
              <a:t> 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dalje prema broju oglasa najviše su traženi pravnici i ekonomisti, ali zbog hiperprodukcije kadrova, ta su zvanja i dalje najčešća na evidencijama nezaposlenih.</a:t>
            </a:r>
            <a:endParaRPr lang="hr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06489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/>
                <a:ea typeface="Times New Roman"/>
              </a:rPr>
              <a:t>Što se tiče SSS među suficitarnim zanimanjima su: </a:t>
            </a:r>
            <a:endParaRPr lang="hr-HR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/>
              <a:t>Ekonomski </a:t>
            </a:r>
            <a:r>
              <a:rPr lang="hr-BA" sz="2400" dirty="0" smtClean="0"/>
              <a:t>tehničar,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Maturant gimnazije,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Mašinski tehničar,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Prometni tehničar,</a:t>
            </a:r>
            <a:endParaRPr lang="hr-HR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hr-BA" sz="2400" dirty="0" smtClean="0"/>
              <a:t>Trgovac</a:t>
            </a:r>
            <a:r>
              <a:rPr lang="hr-HR" sz="2400" dirty="0" smtClean="0"/>
              <a:t>.</a:t>
            </a:r>
          </a:p>
          <a:p>
            <a:pPr lvl="0"/>
            <a:endParaRPr lang="hr-HR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15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 </a:t>
            </a:r>
            <a:r>
              <a:rPr lang="hr-HR" sz="2400" dirty="0">
                <a:solidFill>
                  <a:srgbClr val="000000"/>
                </a:solidFill>
                <a:latin typeface="Times New Roman"/>
                <a:ea typeface="Times New Roman"/>
              </a:rPr>
              <a:t>KV i VKV:  B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ravar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p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rodavač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f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rizer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v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ozač </a:t>
            </a: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</a:rPr>
              <a:t>motornih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vozila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m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etalostrugar</a:t>
            </a:r>
            <a:r>
              <a:rPr lang="hr-HR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pt-BR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1500"/>
              </a:spcAft>
            </a:pPr>
            <a:endParaRPr lang="hr-BA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agogija\Desktop\adelsberger-zdenko-implementacija-iso27001-2013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259"/>
            <a:ext cx="8662022" cy="46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799288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Dobro razmislite i</a:t>
            </a:r>
            <a:r>
              <a:rPr lang="hr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mudro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dones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životnu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odluku o nastavku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školovanja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i/ili zaposlenju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  <a:p>
            <a:pPr algn="just"/>
            <a:endParaRPr lang="hr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spješan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nastavak životnog puta što god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izabral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just"/>
            <a:endParaRPr lang="hr-BA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r">
              <a:spcBef>
                <a:spcPts val="800"/>
              </a:spcBef>
            </a:pPr>
            <a:r>
              <a:rPr lang="hr-BA" sz="1400" b="1" cap="all" spc="400" dirty="0">
                <a:solidFill>
                  <a:srgbClr val="000000"/>
                </a:solidFill>
                <a:ea typeface="+mj-ea"/>
              </a:rPr>
              <a:t>Stručne suradnice, Pedagoginje: Doris Vlašić,prof.</a:t>
            </a:r>
          </a:p>
          <a:p>
            <a:pPr lvl="0" algn="r">
              <a:spcBef>
                <a:spcPts val="800"/>
              </a:spcBef>
            </a:pPr>
            <a:r>
              <a:rPr lang="hr-BA" sz="1400" b="1" cap="all" spc="400" dirty="0">
                <a:solidFill>
                  <a:srgbClr val="000000"/>
                </a:solidFill>
                <a:ea typeface="+mj-ea"/>
              </a:rPr>
              <a:t>Josipa primorac,prof.</a:t>
            </a:r>
          </a:p>
          <a:p>
            <a:pPr algn="r"/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06" y="447055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b="1" dirty="0"/>
              <a:t>Prema procjeni Federalnog zavoda za zapošljavnje BiH, u BiH je trenutno neformalno (''na crno'') zaposleno oko 200.000 ljudi, a poslodavci im ne uplaćuju doprinose.</a:t>
            </a:r>
            <a:endParaRPr lang="hr-BA" dirty="0"/>
          </a:p>
        </p:txBody>
      </p:sp>
      <p:sp>
        <p:nvSpPr>
          <p:cNvPr id="3" name="TextBox 2"/>
          <p:cNvSpPr txBox="1"/>
          <p:nvPr/>
        </p:nvSpPr>
        <p:spPr>
          <a:xfrm>
            <a:off x="548206" y="1844824"/>
            <a:ext cx="7848872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b="1" u="sng" dirty="0">
                <a:latin typeface="Times New Roman"/>
                <a:ea typeface="Calibri"/>
                <a:cs typeface="Times New Roman"/>
              </a:rPr>
              <a:t>Neformalno zapošljavanje odlikuju:</a:t>
            </a:r>
            <a:endParaRPr lang="hr-BA" sz="16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Visoka razina neizvjesnosti,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Prekovremeni rad,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Niska primanja,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Nedostatak socijalne zaštite,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Devalorizacija ljudskog potencijala</a:t>
            </a:r>
            <a:endParaRPr lang="hr-BA" dirty="0">
              <a:effectLst/>
            </a:endParaRPr>
          </a:p>
        </p:txBody>
      </p:sp>
      <p:pic>
        <p:nvPicPr>
          <p:cNvPr id="6147" name="Picture 3" descr="C:\Users\Pedagogija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04856" cy="257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u="sng" dirty="0">
                <a:latin typeface="Times New Roman"/>
                <a:ea typeface="Calibri"/>
                <a:cs typeface="Times New Roman"/>
              </a:rPr>
              <a:t>P</a:t>
            </a:r>
            <a:r>
              <a:rPr lang="hr-BA" u="sng" dirty="0" smtClean="0">
                <a:latin typeface="Times New Roman"/>
                <a:ea typeface="Calibri"/>
                <a:cs typeface="Times New Roman"/>
              </a:rPr>
              <a:t>rvo </a:t>
            </a:r>
            <a:r>
              <a:rPr lang="hr-BA" u="sng" dirty="0">
                <a:latin typeface="Times New Roman"/>
                <a:ea typeface="Calibri"/>
                <a:cs typeface="Times New Roman"/>
              </a:rPr>
              <a:t>zaposlenje ''na crno'' pretvara u sve neizvjesnije  prilike za bolje poslove u budućnosti,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u="sng" dirty="0" smtClean="0">
                <a:latin typeface="Times New Roman"/>
                <a:ea typeface="Calibri"/>
                <a:cs typeface="Times New Roman"/>
              </a:rPr>
              <a:t>Povećanje </a:t>
            </a:r>
            <a:r>
              <a:rPr lang="hr-BA" u="sng" dirty="0">
                <a:latin typeface="Times New Roman"/>
                <a:ea typeface="Calibri"/>
                <a:cs typeface="Times New Roman"/>
              </a:rPr>
              <a:t>perspektive rada ''na crno'' obeshrabruje mlade da dalje ulažu u </a:t>
            </a:r>
            <a:r>
              <a:rPr lang="hr-BA" u="sng" dirty="0" smtClean="0">
                <a:latin typeface="Times New Roman"/>
                <a:ea typeface="Calibri"/>
                <a:cs typeface="Times New Roman"/>
              </a:rPr>
              <a:t>obrazovanje.</a:t>
            </a:r>
            <a:endParaRPr lang="hr-BA" sz="1600" u="sng" dirty="0" smtClean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BA" b="1" dirty="0" smtClean="0">
                <a:latin typeface="Times New Roman"/>
                <a:ea typeface="Calibri"/>
                <a:cs typeface="Times New Roman"/>
              </a:rPr>
              <a:t>Mladi </a:t>
            </a:r>
            <a:r>
              <a:rPr lang="hr-BA" b="1" dirty="0">
                <a:latin typeface="Times New Roman"/>
                <a:ea typeface="Calibri"/>
                <a:cs typeface="Times New Roman"/>
              </a:rPr>
              <a:t>smatraju da njihove kvalifikacije stangiraju ili se umanjuju, te da trajno gube vezu sa formalnim tržištem rada i nemaju perspektivu za pronalaženje pristojnog zaposlenja.</a:t>
            </a:r>
            <a:endParaRPr lang="hr-BA" sz="1600" b="1" dirty="0">
              <a:ea typeface="Calibri"/>
              <a:cs typeface="Times New Roman"/>
            </a:endParaRPr>
          </a:p>
        </p:txBody>
      </p:sp>
      <p:pic>
        <p:nvPicPr>
          <p:cNvPr id="10242" name="Picture 2" descr="C:\Users\Pedagogija\Desktop\rad-na-c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54" y="2708921"/>
            <a:ext cx="255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25" y="47667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BA" dirty="0"/>
              <a:t>Periodi velike ili trajne nezaposlenosti imaju ogroman negativni utjecaj na pojedince i društvo ne samo u materijalnom, već i u socijalnom i psihološkom smislu i to je svakako problem čijem rješavanju trebaju doprinijeti svi, kako pojedinci tako i javne institucije na svim razinama vlasti – kao što su odgovorna ministarstva, zakonodavna vlast (Parlament</a:t>
            </a:r>
            <a:r>
              <a:rPr lang="hr-BA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BA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BA" dirty="0"/>
          </a:p>
        </p:txBody>
      </p:sp>
      <p:sp>
        <p:nvSpPr>
          <p:cNvPr id="4" name="TextBox 3"/>
          <p:cNvSpPr txBox="1"/>
          <p:nvPr/>
        </p:nvSpPr>
        <p:spPr>
          <a:xfrm>
            <a:off x="523933" y="21328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BA" dirty="0"/>
              <a:t>Stopa nezaposlenosti u BiH je daleko viša od prosjeka EU i drugih značajnih ekonomskih asocijacija u svijetu, a kontinuirani rast nezaposlenosti je najsloženiji ekonomski, socijalni i razvojni problem s kojim se BiH suočava.</a:t>
            </a:r>
          </a:p>
        </p:txBody>
      </p:sp>
    </p:spTree>
    <p:extLst>
      <p:ext uri="{BB962C8B-B14F-4D97-AF65-F5344CB8AC3E}">
        <p14:creationId xmlns:p14="http://schemas.microsoft.com/office/powerpoint/2010/main" val="2053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BA" sz="2000" b="1" dirty="0" smtClean="0"/>
              <a:t>Zakonom </a:t>
            </a:r>
            <a:r>
              <a:rPr lang="hr-BA" sz="2000" b="1" dirty="0"/>
              <a:t>o mladima Federacije BiH precizira se da su mladi osobe u životnoj dobi od navršenih 15 do navršenih 30 godina starosti.</a:t>
            </a:r>
            <a:endParaRPr lang="hr-B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064896" cy="137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b="1" u="sng" dirty="0">
                <a:latin typeface="Times New Roman"/>
                <a:ea typeface="Calibri"/>
                <a:cs typeface="Times New Roman"/>
              </a:rPr>
              <a:t>Statistika rada za BiH upečatljivo ukazuje na tri ključna problema:</a:t>
            </a:r>
            <a:endParaRPr lang="hr-BA" sz="16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Ogromnu nezaposlenost mladih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Izrazitu neaktivnost </a:t>
            </a:r>
            <a:endParaRPr lang="hr-BA" dirty="0"/>
          </a:p>
          <a:p>
            <a:pPr marL="342900" lvl="0" indent="-342900">
              <a:buFont typeface="+mj-lt"/>
              <a:buAutoNum type="arabicPeriod"/>
            </a:pPr>
            <a:r>
              <a:rPr lang="hr-BA" dirty="0">
                <a:latin typeface="Times New Roman"/>
              </a:rPr>
              <a:t>Dugotrajnu nezaposlenost</a:t>
            </a:r>
            <a:endParaRPr lang="hr-BA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83" y="37759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b="1" u="sng" dirty="0"/>
              <a:t>Stopa nezaposlenosti </a:t>
            </a:r>
            <a:r>
              <a:rPr lang="hr-BA" sz="2000" b="1" u="sng" dirty="0" smtClean="0"/>
              <a:t>je najveća </a:t>
            </a:r>
            <a:r>
              <a:rPr lang="hr-BA" sz="2000" b="1" u="sng" dirty="0"/>
              <a:t>među mladima starosti od 15 do 24.  </a:t>
            </a:r>
            <a:endParaRPr lang="hr-BA" sz="2000" u="sng" dirty="0"/>
          </a:p>
        </p:txBody>
      </p:sp>
    </p:spTree>
    <p:extLst>
      <p:ext uri="{BB962C8B-B14F-4D97-AF65-F5344CB8AC3E}">
        <p14:creationId xmlns:p14="http://schemas.microsoft.com/office/powerpoint/2010/main" val="27163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BA" dirty="0"/>
              <a:t> U  2016. godini stopa nezaposlenosti bila je 25,4 % (22,5 % za muškarce i 30 % za žene) dok je u istom periodu 2015. godine iznosila 27,7 % (25,8 % za muškarce i 30,7% za žene</a:t>
            </a:r>
            <a:r>
              <a:rPr lang="hr-BA" dirty="0" smtClean="0"/>
              <a:t>).</a:t>
            </a:r>
          </a:p>
          <a:p>
            <a:pPr algn="just"/>
            <a:endParaRPr lang="hr-BA" dirty="0" smtClean="0"/>
          </a:p>
          <a:p>
            <a:pPr marL="342900" lvl="0" indent="-342900" algn="just">
              <a:buFont typeface="Wingdings"/>
              <a:buChar char=""/>
            </a:pPr>
            <a:r>
              <a:rPr lang="hr-BA" dirty="0">
                <a:latin typeface="Times New Roman"/>
              </a:rPr>
              <a:t>Prema Anketi o radnoj snazi za 2016.godinu je iznosila nevjerovatnih 52,0 % što znači da je više od polovice mladih nezaposleno.</a:t>
            </a:r>
            <a:endParaRPr lang="hr-BA" dirty="0"/>
          </a:p>
          <a:p>
            <a:pPr marL="457200" algn="just"/>
            <a:r>
              <a:rPr lang="hr-BA" dirty="0">
                <a:latin typeface="Times New Roman"/>
              </a:rPr>
              <a:t> </a:t>
            </a:r>
            <a:endParaRPr lang="hr-BA" dirty="0"/>
          </a:p>
          <a:p>
            <a:pPr marL="342900" lvl="0" indent="-342900" algn="just">
              <a:buFont typeface="Wingdings"/>
              <a:buChar char=""/>
            </a:pPr>
            <a:r>
              <a:rPr lang="hr-BA" dirty="0">
                <a:solidFill>
                  <a:srgbClr val="FF0000"/>
                </a:solidFill>
                <a:latin typeface="Times New Roman"/>
              </a:rPr>
              <a:t>Više od 50% mladih je ekonomski neaktivno – nema posao niti ga traži.</a:t>
            </a:r>
            <a:endParaRPr lang="hr-BA" dirty="0">
              <a:solidFill>
                <a:srgbClr val="FF0000"/>
              </a:solidFill>
            </a:endParaRPr>
          </a:p>
          <a:p>
            <a:pPr marL="457200" algn="just"/>
            <a:r>
              <a:rPr lang="hr-BA" dirty="0">
                <a:latin typeface="Times New Roman"/>
              </a:rPr>
              <a:t> </a:t>
            </a:r>
            <a:endParaRPr lang="hr-BA" dirty="0"/>
          </a:p>
          <a:p>
            <a:pPr marL="342900" lvl="0" indent="-342900" algn="just">
              <a:buFont typeface="Wingdings"/>
              <a:buChar char=""/>
            </a:pPr>
            <a:r>
              <a:rPr lang="hr-BA" dirty="0">
                <a:latin typeface="Times New Roman"/>
              </a:rPr>
              <a:t>Podaci Agencije za statistiku BiH iz 2015.godine o dužini čekanja na evidenciji nezaposlenih pokazuju da čak 58,5 % mladih traži posao duže od godinu dana, a da je svaka deveta mlada osoba na evidenciji Zavoda za </a:t>
            </a:r>
            <a:r>
              <a:rPr lang="hr-BA" dirty="0" smtClean="0">
                <a:latin typeface="Times New Roman"/>
              </a:rPr>
              <a:t>zapošljavanje </a:t>
            </a:r>
            <a:r>
              <a:rPr lang="hr-BA" dirty="0">
                <a:latin typeface="Times New Roman"/>
              </a:rPr>
              <a:t>duže od tri godine.</a:t>
            </a:r>
            <a:endParaRPr lang="hr-BA" dirty="0"/>
          </a:p>
          <a:p>
            <a:pPr marL="457200" algn="just"/>
            <a:r>
              <a:rPr lang="hr-BA" dirty="0">
                <a:latin typeface="Times New Roman"/>
              </a:rPr>
              <a:t> </a:t>
            </a:r>
            <a:endParaRPr lang="hr-B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2794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1361</TotalTime>
  <Words>1633</Words>
  <Application>Microsoft Office PowerPoint</Application>
  <PresentationFormat>On-screen Show (4:3)</PresentationFormat>
  <Paragraphs>175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Angles</vt:lpstr>
      <vt:lpstr>Zapošljavanje mladih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Svrha CV-a</vt:lpstr>
      <vt:lpstr>Struktura</vt:lpstr>
      <vt:lpstr>PowerPoint Presentation</vt:lpstr>
      <vt:lpstr>Samopuzdanje</vt:lpstr>
      <vt:lpstr>PowerPoint Presentation</vt:lpstr>
      <vt:lpstr>PowerPoint Presentation</vt:lpstr>
      <vt:lpstr>Poslovni intervju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Zumiraj zapošljavanje mladih</dc:title>
  <dc:creator>Pedagogija</dc:creator>
  <cp:lastModifiedBy>Doris</cp:lastModifiedBy>
  <cp:revision>53</cp:revision>
  <dcterms:created xsi:type="dcterms:W3CDTF">2017-03-15T11:27:15Z</dcterms:created>
  <dcterms:modified xsi:type="dcterms:W3CDTF">2020-04-06T15:22:50Z</dcterms:modified>
</cp:coreProperties>
</file>